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1"/>
  </p:notesMasterIdLst>
  <p:handoutMasterIdLst>
    <p:handoutMasterId r:id="rId52"/>
  </p:handoutMasterIdLst>
  <p:sldIdLst>
    <p:sldId id="256" r:id="rId2"/>
    <p:sldId id="283" r:id="rId3"/>
    <p:sldId id="257" r:id="rId4"/>
    <p:sldId id="341" r:id="rId5"/>
    <p:sldId id="258" r:id="rId6"/>
    <p:sldId id="290" r:id="rId7"/>
    <p:sldId id="284" r:id="rId8"/>
    <p:sldId id="259" r:id="rId9"/>
    <p:sldId id="260" r:id="rId10"/>
    <p:sldId id="261" r:id="rId11"/>
    <p:sldId id="264" r:id="rId12"/>
    <p:sldId id="265" r:id="rId13"/>
    <p:sldId id="291" r:id="rId14"/>
    <p:sldId id="292" r:id="rId15"/>
    <p:sldId id="294" r:id="rId16"/>
    <p:sldId id="295" r:id="rId17"/>
    <p:sldId id="296" r:id="rId18"/>
    <p:sldId id="297" r:id="rId19"/>
    <p:sldId id="333" r:id="rId20"/>
    <p:sldId id="334" r:id="rId21"/>
    <p:sldId id="335" r:id="rId22"/>
    <p:sldId id="331" r:id="rId23"/>
    <p:sldId id="332" r:id="rId24"/>
    <p:sldId id="337" r:id="rId25"/>
    <p:sldId id="338" r:id="rId26"/>
    <p:sldId id="339" r:id="rId27"/>
    <p:sldId id="326" r:id="rId28"/>
    <p:sldId id="327" r:id="rId29"/>
    <p:sldId id="328" r:id="rId30"/>
    <p:sldId id="329" r:id="rId31"/>
    <p:sldId id="298" r:id="rId32"/>
    <p:sldId id="299" r:id="rId33"/>
    <p:sldId id="300" r:id="rId34"/>
    <p:sldId id="301" r:id="rId35"/>
    <p:sldId id="302" r:id="rId36"/>
    <p:sldId id="303" r:id="rId37"/>
    <p:sldId id="304" r:id="rId38"/>
    <p:sldId id="305" r:id="rId39"/>
    <p:sldId id="307" r:id="rId40"/>
    <p:sldId id="308" r:id="rId41"/>
    <p:sldId id="309" r:id="rId42"/>
    <p:sldId id="310" r:id="rId43"/>
    <p:sldId id="311" r:id="rId44"/>
    <p:sldId id="312" r:id="rId45"/>
    <p:sldId id="313" r:id="rId46"/>
    <p:sldId id="314" r:id="rId47"/>
    <p:sldId id="315" r:id="rId48"/>
    <p:sldId id="316" r:id="rId49"/>
    <p:sldId id="278" r:id="rId50"/>
  </p:sldIdLst>
  <p:sldSz cx="9144000" cy="5143500" type="screen16x9"/>
  <p:notesSz cx="6858000" cy="9144000"/>
  <p:embeddedFontLst>
    <p:embeddedFont>
      <p:font typeface="Bahnschrift" panose="020B0502040204020203" pitchFamily="34" charset="0"/>
      <p:regular r:id="rId53"/>
      <p:bold r:id="rId54"/>
    </p:embeddedFont>
    <p:embeddedFont>
      <p:font typeface="Barlow" panose="00000500000000000000" pitchFamily="2" charset="0"/>
      <p:regular r:id="rId55"/>
      <p:bold r:id="rId56"/>
      <p:italic r:id="rId57"/>
      <p:boldItalic r:id="rId58"/>
    </p:embeddedFont>
    <p:embeddedFont>
      <p:font typeface="Cambria Math" panose="02040503050406030204" pitchFamily="18" charset="0"/>
      <p:regular r:id="rId59"/>
    </p:embeddedFont>
    <p:embeddedFont>
      <p:font typeface="Consolas" panose="020B0609020204030204" pitchFamily="49" charset="0"/>
      <p:regular r:id="rId60"/>
      <p:bold r:id="rId61"/>
      <p:italic r:id="rId62"/>
      <p:boldItalic r:id="rId63"/>
    </p:embeddedFont>
    <p:embeddedFont>
      <p:font typeface="Helvetica" panose="020B060402020202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D3F15B-C15D-4EC4-80E3-8FFC81601FB5}">
  <a:tblStyle styleId="{96D3F15B-C15D-4EC4-80E3-8FFC81601FB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5" autoAdjust="0"/>
    <p:restoredTop sz="94723" autoAdjust="0"/>
  </p:normalViewPr>
  <p:slideViewPr>
    <p:cSldViewPr snapToGrid="0">
      <p:cViewPr varScale="1">
        <p:scale>
          <a:sx n="105" d="100"/>
          <a:sy n="105" d="100"/>
        </p:scale>
        <p:origin x="1085" y="6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5" d="100"/>
          <a:sy n="95" d="100"/>
        </p:scale>
        <p:origin x="37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0FDC43-4B70-A54F-BE91-ED6C80EAF9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60C00A84-9DA9-F64A-BAED-4B43BA7E7E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22D881-57E2-4E49-A79A-6D8E9DC64610}" type="datetimeFigureOut">
              <a:t>12/25/2021</a:t>
            </a:fld>
            <a:endParaRPr lang="en-VN"/>
          </a:p>
        </p:txBody>
      </p:sp>
      <p:sp>
        <p:nvSpPr>
          <p:cNvPr id="4" name="Footer Placeholder 3">
            <a:extLst>
              <a:ext uri="{FF2B5EF4-FFF2-40B4-BE49-F238E27FC236}">
                <a16:creationId xmlns:a16="http://schemas.microsoft.com/office/drawing/2014/main" id="{CBBEC3E0-B835-C741-8BEF-23D53E7E7C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178551BA-C52C-424A-ACC6-837C8FDE9F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559C2C-6B4F-FC4F-A96E-A2E387A1CC20}" type="slidenum">
              <a:t>‹#›</a:t>
            </a:fld>
            <a:endParaRPr lang="en-VN"/>
          </a:p>
        </p:txBody>
      </p:sp>
    </p:spTree>
    <p:extLst>
      <p:ext uri="{BB962C8B-B14F-4D97-AF65-F5344CB8AC3E}">
        <p14:creationId xmlns:p14="http://schemas.microsoft.com/office/powerpoint/2010/main" val="1582236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263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795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872900" y="-75"/>
            <a:ext cx="12711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41225" y="1310875"/>
            <a:ext cx="6509100" cy="25218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3047925" y="-75"/>
            <a:ext cx="60960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241225" y="1770000"/>
            <a:ext cx="6509100" cy="16035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2935400" y="1846200"/>
            <a:ext cx="5814900" cy="9108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2935400" y="2604625"/>
            <a:ext cx="5814900" cy="451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Google Shape;19;p4"/>
          <p:cNvSpPr/>
          <p:nvPr/>
        </p:nvSpPr>
        <p:spPr>
          <a:xfrm>
            <a:off x="3047925" y="-75"/>
            <a:ext cx="60960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2645075" y="393425"/>
            <a:ext cx="806700" cy="8067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3731575" y="393525"/>
            <a:ext cx="4713000" cy="4356000"/>
          </a:xfrm>
          <a:prstGeom prst="rect">
            <a:avLst/>
          </a:prstGeom>
        </p:spPr>
        <p:txBody>
          <a:bodyPr spcFirstLastPara="1" wrap="square" lIns="91425" tIns="91425" rIns="91425" bIns="91425" anchor="t" anchorCtr="0"/>
          <a:lstStyle>
            <a:lvl1pPr marL="457200" lvl="0" indent="-457200" rtl="0">
              <a:lnSpc>
                <a:spcPct val="100000"/>
              </a:lnSpc>
              <a:spcBef>
                <a:spcPts val="600"/>
              </a:spcBef>
              <a:spcAft>
                <a:spcPts val="0"/>
              </a:spcAft>
              <a:buSzPts val="3600"/>
              <a:buChar char="▪"/>
              <a:defRPr sz="3600" b="1"/>
            </a:lvl1pPr>
            <a:lvl2pPr marL="914400" lvl="1" indent="-457200" rtl="0">
              <a:lnSpc>
                <a:spcPct val="100000"/>
              </a:lnSpc>
              <a:spcBef>
                <a:spcPts val="0"/>
              </a:spcBef>
              <a:spcAft>
                <a:spcPts val="0"/>
              </a:spcAft>
              <a:buSzPts val="3600"/>
              <a:buChar char="▫"/>
              <a:defRPr sz="3600" b="1"/>
            </a:lvl2pPr>
            <a:lvl3pPr marL="1371600" lvl="2" indent="-457200" rtl="0">
              <a:lnSpc>
                <a:spcPct val="100000"/>
              </a:lnSpc>
              <a:spcBef>
                <a:spcPts val="0"/>
              </a:spcBef>
              <a:spcAft>
                <a:spcPts val="0"/>
              </a:spcAft>
              <a:buSzPts val="3600"/>
              <a:buChar char="▫"/>
              <a:defRPr sz="3600" b="1"/>
            </a:lvl3pPr>
            <a:lvl4pPr marL="1828800" lvl="3" indent="-457200" rtl="0">
              <a:lnSpc>
                <a:spcPct val="100000"/>
              </a:lnSpc>
              <a:spcBef>
                <a:spcPts val="0"/>
              </a:spcBef>
              <a:spcAft>
                <a:spcPts val="0"/>
              </a:spcAft>
              <a:buSzPts val="3600"/>
              <a:buChar char="▫"/>
              <a:defRPr sz="3600" b="1"/>
            </a:lvl4pPr>
            <a:lvl5pPr marL="2286000" lvl="4" indent="-457200" rtl="0">
              <a:lnSpc>
                <a:spcPct val="100000"/>
              </a:lnSpc>
              <a:spcBef>
                <a:spcPts val="0"/>
              </a:spcBef>
              <a:spcAft>
                <a:spcPts val="0"/>
              </a:spcAft>
              <a:buSzPts val="3600"/>
              <a:buChar char="○"/>
              <a:defRPr sz="3600" b="1"/>
            </a:lvl5pPr>
            <a:lvl6pPr marL="2743200" lvl="5" indent="-457200" rtl="0">
              <a:lnSpc>
                <a:spcPct val="100000"/>
              </a:lnSpc>
              <a:spcBef>
                <a:spcPts val="0"/>
              </a:spcBef>
              <a:spcAft>
                <a:spcPts val="0"/>
              </a:spcAft>
              <a:buSzPts val="3600"/>
              <a:buChar char="■"/>
              <a:defRPr sz="3600" b="1"/>
            </a:lvl6pPr>
            <a:lvl7pPr marL="3200400" lvl="6" indent="-457200" rtl="0">
              <a:lnSpc>
                <a:spcPct val="100000"/>
              </a:lnSpc>
              <a:spcBef>
                <a:spcPts val="0"/>
              </a:spcBef>
              <a:spcAft>
                <a:spcPts val="0"/>
              </a:spcAft>
              <a:buSzPts val="3600"/>
              <a:buChar char="●"/>
              <a:defRPr sz="3600" b="1"/>
            </a:lvl7pPr>
            <a:lvl8pPr marL="3657600" lvl="7" indent="-457200" rtl="0">
              <a:lnSpc>
                <a:spcPct val="100000"/>
              </a:lnSpc>
              <a:spcBef>
                <a:spcPts val="0"/>
              </a:spcBef>
              <a:spcAft>
                <a:spcPts val="0"/>
              </a:spcAft>
              <a:buSzPts val="3600"/>
              <a:buChar char="○"/>
              <a:defRPr sz="3600" b="1"/>
            </a:lvl8pPr>
            <a:lvl9pPr marL="4114800" lvl="8" indent="-457200">
              <a:lnSpc>
                <a:spcPct val="100000"/>
              </a:lnSpc>
              <a:spcBef>
                <a:spcPts val="0"/>
              </a:spcBef>
              <a:spcAft>
                <a:spcPts val="0"/>
              </a:spcAft>
              <a:buSzPts val="3600"/>
              <a:buChar char="■"/>
              <a:defRPr sz="3600" b="1"/>
            </a:lvl9pPr>
          </a:lstStyle>
          <a:p>
            <a:endParaRPr/>
          </a:p>
        </p:txBody>
      </p:sp>
      <p:sp>
        <p:nvSpPr>
          <p:cNvPr id="23" name="Google Shape;23;p4"/>
          <p:cNvSpPr txBox="1"/>
          <p:nvPr/>
        </p:nvSpPr>
        <p:spPr>
          <a:xfrm>
            <a:off x="2654717" y="337850"/>
            <a:ext cx="78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FFFFFF"/>
                </a:solidFill>
              </a:rPr>
              <a:t>“</a:t>
            </a:r>
            <a:endParaRPr sz="7200" b="1">
              <a:solidFill>
                <a:srgbClr val="FFFFFF"/>
              </a:solidFill>
            </a:endParaRPr>
          </a:p>
        </p:txBody>
      </p:sp>
      <p:sp>
        <p:nvSpPr>
          <p:cNvPr id="24" name="Google Shape;24;p4"/>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877500" y="393525"/>
            <a:ext cx="7872900" cy="8067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0" name="Google Shape;30;p5"/>
          <p:cNvSpPr txBox="1">
            <a:spLocks noGrp="1"/>
          </p:cNvSpPr>
          <p:nvPr>
            <p:ph type="body" idx="1"/>
          </p:nvPr>
        </p:nvSpPr>
        <p:spPr>
          <a:xfrm>
            <a:off x="1556331" y="1349141"/>
            <a:ext cx="7085700" cy="29385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a:lvl1pPr>
            <a:lvl2pPr marL="914400" lvl="1" indent="-393700">
              <a:spcBef>
                <a:spcPts val="0"/>
              </a:spcBef>
              <a:spcAft>
                <a:spcPts val="0"/>
              </a:spcAft>
              <a:buSzPts val="2600"/>
              <a:buChar char="▫"/>
              <a:defRPr/>
            </a:lvl2pPr>
            <a:lvl3pPr marL="1371600" lvl="2" indent="-393700">
              <a:spcBef>
                <a:spcPts val="0"/>
              </a:spcBef>
              <a:spcAft>
                <a:spcPts val="0"/>
              </a:spcAft>
              <a:buSzPts val="2600"/>
              <a:buChar char="▫"/>
              <a:defRPr/>
            </a:lvl3pPr>
            <a:lvl4pPr marL="1828800" lvl="3" indent="-393700">
              <a:spcBef>
                <a:spcPts val="0"/>
              </a:spcBef>
              <a:spcAft>
                <a:spcPts val="0"/>
              </a:spcAft>
              <a:buSzPts val="2600"/>
              <a:buChar char="▫"/>
              <a:defRPr/>
            </a:lvl4pPr>
            <a:lvl5pPr marL="2286000" lvl="4" indent="-393700">
              <a:spcBef>
                <a:spcPts val="0"/>
              </a:spcBef>
              <a:spcAft>
                <a:spcPts val="0"/>
              </a:spcAft>
              <a:buSzPts val="2600"/>
              <a:buChar char="○"/>
              <a:defRPr/>
            </a:lvl5pPr>
            <a:lvl6pPr marL="2743200" lvl="5" indent="-393700">
              <a:spcBef>
                <a:spcPts val="0"/>
              </a:spcBef>
              <a:spcAft>
                <a:spcPts val="0"/>
              </a:spcAft>
              <a:buSzPts val="2600"/>
              <a:buChar char="■"/>
              <a:defRPr/>
            </a:lvl6pPr>
            <a:lvl7pPr marL="3200400" lvl="6" indent="-393700">
              <a:spcBef>
                <a:spcPts val="0"/>
              </a:spcBef>
              <a:spcAft>
                <a:spcPts val="0"/>
              </a:spcAft>
              <a:buSzPts val="2600"/>
              <a:buChar char="●"/>
              <a:defRPr/>
            </a:lvl7pPr>
            <a:lvl8pPr marL="3657600" lvl="7" indent="-393700">
              <a:spcBef>
                <a:spcPts val="0"/>
              </a:spcBef>
              <a:spcAft>
                <a:spcPts val="0"/>
              </a:spcAft>
              <a:buSzPts val="2600"/>
              <a:buChar char="○"/>
              <a:defRPr/>
            </a:lvl8pPr>
            <a:lvl9pPr marL="4114800" lvl="8" indent="-393700">
              <a:spcBef>
                <a:spcPts val="0"/>
              </a:spcBef>
              <a:spcAft>
                <a:spcPts val="0"/>
              </a:spcAft>
              <a:buSzPts val="2600"/>
              <a:buChar char="■"/>
              <a:defRPr/>
            </a:lvl9pPr>
          </a:lstStyle>
          <a:p>
            <a:endParaRPr/>
          </a:p>
        </p:txBody>
      </p:sp>
      <p:sp>
        <p:nvSpPr>
          <p:cNvPr id="31" name="Google Shape;31;p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32" name="Google Shape;32;p5"/>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half slide">
  <p:cSld name="TITLE_AND_BODY_1">
    <p:spTree>
      <p:nvGrpSpPr>
        <p:cNvPr id="1" name="Shape 33"/>
        <p:cNvGrpSpPr/>
        <p:nvPr/>
      </p:nvGrpSpPr>
      <p:grpSpPr>
        <a:xfrm>
          <a:off x="0" y="0"/>
          <a:ext cx="0" cy="0"/>
          <a:chOff x="0" y="0"/>
          <a:chExt cx="0" cy="0"/>
        </a:xfrm>
      </p:grpSpPr>
      <p:sp>
        <p:nvSpPr>
          <p:cNvPr id="34" name="Google Shape;34;p6"/>
          <p:cNvSpPr/>
          <p:nvPr/>
        </p:nvSpPr>
        <p:spPr>
          <a:xfrm>
            <a:off x="4572000" y="-75"/>
            <a:ext cx="45720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a:off x="4178396" y="393525"/>
            <a:ext cx="4572000" cy="8067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4483099" y="393475"/>
            <a:ext cx="3460800" cy="806700"/>
          </a:xfrm>
          <a:prstGeom prst="rect">
            <a:avLst/>
          </a:prstGeom>
        </p:spPr>
        <p:txBody>
          <a:bodyPr spcFirstLastPara="1" wrap="square" lIns="91425" tIns="91425" rIns="91425" bIns="91425" anchor="ctr" anchorCtr="0"/>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8" name="Google Shape;38;p6"/>
          <p:cNvSpPr txBox="1">
            <a:spLocks noGrp="1"/>
          </p:cNvSpPr>
          <p:nvPr>
            <p:ph type="body" idx="1"/>
          </p:nvPr>
        </p:nvSpPr>
        <p:spPr>
          <a:xfrm>
            <a:off x="4865550" y="1349150"/>
            <a:ext cx="3776400" cy="2938500"/>
          </a:xfrm>
          <a:prstGeom prst="rect">
            <a:avLst/>
          </a:prstGeom>
        </p:spPr>
        <p:txBody>
          <a:bodyPr spcFirstLastPara="1" wrap="square" lIns="91425" tIns="91425" rIns="91425" bIns="91425" anchor="t" anchorCtr="0"/>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39" name="Google Shape;39;p6"/>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40" name="Google Shape;40;p6"/>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7"/>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877500" y="393525"/>
            <a:ext cx="7872900" cy="8067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6" name="Google Shape;46;p7"/>
          <p:cNvSpPr txBox="1">
            <a:spLocks noGrp="1"/>
          </p:cNvSpPr>
          <p:nvPr>
            <p:ph type="body" idx="1"/>
          </p:nvPr>
        </p:nvSpPr>
        <p:spPr>
          <a:xfrm>
            <a:off x="1576275" y="1367175"/>
            <a:ext cx="3482400" cy="3382500"/>
          </a:xfrm>
          <a:prstGeom prst="rect">
            <a:avLst/>
          </a:prstGeom>
        </p:spPr>
        <p:txBody>
          <a:bodyPr spcFirstLastPara="1" wrap="square" lIns="91425" tIns="91425" rIns="91425" bIns="91425" anchor="t" anchorCtr="0"/>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7" name="Google Shape;47;p7"/>
          <p:cNvSpPr txBox="1">
            <a:spLocks noGrp="1"/>
          </p:cNvSpPr>
          <p:nvPr>
            <p:ph type="body" idx="2"/>
          </p:nvPr>
        </p:nvSpPr>
        <p:spPr>
          <a:xfrm>
            <a:off x="5268071" y="1367175"/>
            <a:ext cx="3482400" cy="3382500"/>
          </a:xfrm>
          <a:prstGeom prst="rect">
            <a:avLst/>
          </a:prstGeom>
        </p:spPr>
        <p:txBody>
          <a:bodyPr spcFirstLastPara="1" wrap="square" lIns="91425" tIns="91425" rIns="91425" bIns="91425" anchor="t" anchorCtr="0"/>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8" name="Google Shape;48;p7"/>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9" name="Google Shape;49;p7"/>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9"/>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877500" y="393525"/>
            <a:ext cx="7872900" cy="8067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5" name="Google Shape;65;p9"/>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 name="Google Shape;66;p9"/>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1"/>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ull background image">
  <p:cSld name="BLANK_1_1">
    <p:spTree>
      <p:nvGrpSpPr>
        <p:cNvPr id="1" name="Shape 83"/>
        <p:cNvGrpSpPr/>
        <p:nvPr/>
      </p:nvGrpSpPr>
      <p:grpSpPr>
        <a:xfrm>
          <a:off x="0" y="0"/>
          <a:ext cx="0" cy="0"/>
          <a:chOff x="0" y="0"/>
          <a:chExt cx="0" cy="0"/>
        </a:xfrm>
      </p:grpSpPr>
      <p:sp>
        <p:nvSpPr>
          <p:cNvPr id="84" name="Google Shape;84;p13"/>
          <p:cNvSpPr/>
          <p:nvPr/>
        </p:nvSpPr>
        <p:spPr>
          <a:xfrm>
            <a:off x="7872900" y="-75"/>
            <a:ext cx="12711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2200" y="393475"/>
            <a:ext cx="6739500" cy="8067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400"/>
              <a:buFont typeface="Barlow"/>
              <a:buNone/>
              <a:defRPr sz="2400" b="1">
                <a:solidFill>
                  <a:srgbClr val="FFFFFF"/>
                </a:solidFill>
                <a:latin typeface="Barlow"/>
                <a:ea typeface="Barlow"/>
                <a:cs typeface="Barlow"/>
                <a:sym typeface="Barlow"/>
              </a:defRPr>
            </a:lvl1pPr>
            <a:lvl2pPr lvl="1">
              <a:spcBef>
                <a:spcPts val="0"/>
              </a:spcBef>
              <a:spcAft>
                <a:spcPts val="0"/>
              </a:spcAft>
              <a:buClr>
                <a:srgbClr val="FFFFFF"/>
              </a:buClr>
              <a:buSzPts val="2400"/>
              <a:buFont typeface="Barlow"/>
              <a:buNone/>
              <a:defRPr sz="2400" b="1">
                <a:solidFill>
                  <a:srgbClr val="FFFFFF"/>
                </a:solidFill>
                <a:latin typeface="Barlow"/>
                <a:ea typeface="Barlow"/>
                <a:cs typeface="Barlow"/>
                <a:sym typeface="Barlow"/>
              </a:defRPr>
            </a:lvl2pPr>
            <a:lvl3pPr lvl="2">
              <a:spcBef>
                <a:spcPts val="0"/>
              </a:spcBef>
              <a:spcAft>
                <a:spcPts val="0"/>
              </a:spcAft>
              <a:buClr>
                <a:srgbClr val="FFFFFF"/>
              </a:buClr>
              <a:buSzPts val="2400"/>
              <a:buFont typeface="Barlow"/>
              <a:buNone/>
              <a:defRPr sz="2400" b="1">
                <a:solidFill>
                  <a:srgbClr val="FFFFFF"/>
                </a:solidFill>
                <a:latin typeface="Barlow"/>
                <a:ea typeface="Barlow"/>
                <a:cs typeface="Barlow"/>
                <a:sym typeface="Barlow"/>
              </a:defRPr>
            </a:lvl3pPr>
            <a:lvl4pPr lvl="3">
              <a:spcBef>
                <a:spcPts val="0"/>
              </a:spcBef>
              <a:spcAft>
                <a:spcPts val="0"/>
              </a:spcAft>
              <a:buClr>
                <a:srgbClr val="FFFFFF"/>
              </a:buClr>
              <a:buSzPts val="2400"/>
              <a:buFont typeface="Barlow"/>
              <a:buNone/>
              <a:defRPr sz="2400" b="1">
                <a:solidFill>
                  <a:srgbClr val="FFFFFF"/>
                </a:solidFill>
                <a:latin typeface="Barlow"/>
                <a:ea typeface="Barlow"/>
                <a:cs typeface="Barlow"/>
                <a:sym typeface="Barlow"/>
              </a:defRPr>
            </a:lvl4pPr>
            <a:lvl5pPr lvl="4">
              <a:spcBef>
                <a:spcPts val="0"/>
              </a:spcBef>
              <a:spcAft>
                <a:spcPts val="0"/>
              </a:spcAft>
              <a:buClr>
                <a:srgbClr val="FFFFFF"/>
              </a:buClr>
              <a:buSzPts val="2400"/>
              <a:buFont typeface="Barlow"/>
              <a:buNone/>
              <a:defRPr sz="2400" b="1">
                <a:solidFill>
                  <a:srgbClr val="FFFFFF"/>
                </a:solidFill>
                <a:latin typeface="Barlow"/>
                <a:ea typeface="Barlow"/>
                <a:cs typeface="Barlow"/>
                <a:sym typeface="Barlow"/>
              </a:defRPr>
            </a:lvl5pPr>
            <a:lvl6pPr lvl="5">
              <a:spcBef>
                <a:spcPts val="0"/>
              </a:spcBef>
              <a:spcAft>
                <a:spcPts val="0"/>
              </a:spcAft>
              <a:buClr>
                <a:srgbClr val="FFFFFF"/>
              </a:buClr>
              <a:buSzPts val="2400"/>
              <a:buFont typeface="Barlow"/>
              <a:buNone/>
              <a:defRPr sz="2400" b="1">
                <a:solidFill>
                  <a:srgbClr val="FFFFFF"/>
                </a:solidFill>
                <a:latin typeface="Barlow"/>
                <a:ea typeface="Barlow"/>
                <a:cs typeface="Barlow"/>
                <a:sym typeface="Barlow"/>
              </a:defRPr>
            </a:lvl6pPr>
            <a:lvl7pPr lvl="6">
              <a:spcBef>
                <a:spcPts val="0"/>
              </a:spcBef>
              <a:spcAft>
                <a:spcPts val="0"/>
              </a:spcAft>
              <a:buClr>
                <a:srgbClr val="FFFFFF"/>
              </a:buClr>
              <a:buSzPts val="2400"/>
              <a:buFont typeface="Barlow"/>
              <a:buNone/>
              <a:defRPr sz="2400" b="1">
                <a:solidFill>
                  <a:srgbClr val="FFFFFF"/>
                </a:solidFill>
                <a:latin typeface="Barlow"/>
                <a:ea typeface="Barlow"/>
                <a:cs typeface="Barlow"/>
                <a:sym typeface="Barlow"/>
              </a:defRPr>
            </a:lvl7pPr>
            <a:lvl8pPr lvl="7">
              <a:spcBef>
                <a:spcPts val="0"/>
              </a:spcBef>
              <a:spcAft>
                <a:spcPts val="0"/>
              </a:spcAft>
              <a:buClr>
                <a:srgbClr val="FFFFFF"/>
              </a:buClr>
              <a:buSzPts val="2400"/>
              <a:buFont typeface="Barlow"/>
              <a:buNone/>
              <a:defRPr sz="2400" b="1">
                <a:solidFill>
                  <a:srgbClr val="FFFFFF"/>
                </a:solidFill>
                <a:latin typeface="Barlow"/>
                <a:ea typeface="Barlow"/>
                <a:cs typeface="Barlow"/>
                <a:sym typeface="Barlow"/>
              </a:defRPr>
            </a:lvl8pPr>
            <a:lvl9pPr lvl="8">
              <a:spcBef>
                <a:spcPts val="0"/>
              </a:spcBef>
              <a:spcAft>
                <a:spcPts val="0"/>
              </a:spcAft>
              <a:buClr>
                <a:srgbClr val="FFFFFF"/>
              </a:buClr>
              <a:buSzPts val="2400"/>
              <a:buFont typeface="Barlow"/>
              <a:buNone/>
              <a:defRPr sz="2400" b="1">
                <a:solidFill>
                  <a:srgbClr val="FFFFFF"/>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1556331" y="1349141"/>
            <a:ext cx="7085700" cy="29385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D9D9D9"/>
              </a:buClr>
              <a:buSzPts val="2600"/>
              <a:buFont typeface="Barlow"/>
              <a:buChar char="▪"/>
              <a:defRPr sz="2600">
                <a:solidFill>
                  <a:srgbClr val="434343"/>
                </a:solidFill>
                <a:latin typeface="Barlow"/>
                <a:ea typeface="Barlow"/>
                <a:cs typeface="Barlow"/>
                <a:sym typeface="Barlow"/>
              </a:defRPr>
            </a:lvl1pPr>
            <a:lvl2pPr marL="914400" lvl="1"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2pPr>
            <a:lvl3pPr marL="1371600" lvl="2"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3pPr>
            <a:lvl4pPr marL="1828800" lvl="3"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4pPr>
            <a:lvl5pPr marL="2286000" lvl="4"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5pPr>
            <a:lvl6pPr marL="2743200" lvl="5"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6pPr>
            <a:lvl7pPr marL="3200400" lvl="6"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7pPr>
            <a:lvl8pPr marL="3657600" lvl="7"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8pPr>
            <a:lvl9pPr marL="4114800" lvl="8" indent="-3937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750400" y="4356225"/>
            <a:ext cx="393600" cy="393600"/>
          </a:xfrm>
          <a:prstGeom prst="rect">
            <a:avLst/>
          </a:prstGeom>
          <a:noFill/>
          <a:ln>
            <a:noFill/>
          </a:ln>
        </p:spPr>
        <p:txBody>
          <a:bodyPr spcFirstLastPara="1" wrap="square" lIns="91425" tIns="91425" rIns="91425" bIns="91425" anchor="ctr" anchorCtr="0">
            <a:noAutofit/>
          </a:bodyPr>
          <a:lstStyle>
            <a:lvl1pPr lvl="0" algn="ctr">
              <a:buNone/>
              <a:defRPr sz="1200" b="1">
                <a:solidFill>
                  <a:srgbClr val="FFFFFF"/>
                </a:solidFill>
                <a:latin typeface="Barlow"/>
                <a:ea typeface="Barlow"/>
                <a:cs typeface="Barlow"/>
                <a:sym typeface="Barlow"/>
              </a:defRPr>
            </a:lvl1pPr>
            <a:lvl2pPr lvl="1" algn="ctr">
              <a:buNone/>
              <a:defRPr sz="1200" b="1">
                <a:solidFill>
                  <a:srgbClr val="FFFFFF"/>
                </a:solidFill>
                <a:latin typeface="Barlow"/>
                <a:ea typeface="Barlow"/>
                <a:cs typeface="Barlow"/>
                <a:sym typeface="Barlow"/>
              </a:defRPr>
            </a:lvl2pPr>
            <a:lvl3pPr lvl="2" algn="ctr">
              <a:buNone/>
              <a:defRPr sz="1200" b="1">
                <a:solidFill>
                  <a:srgbClr val="FFFFFF"/>
                </a:solidFill>
                <a:latin typeface="Barlow"/>
                <a:ea typeface="Barlow"/>
                <a:cs typeface="Barlow"/>
                <a:sym typeface="Barlow"/>
              </a:defRPr>
            </a:lvl3pPr>
            <a:lvl4pPr lvl="3" algn="ctr">
              <a:buNone/>
              <a:defRPr sz="1200" b="1">
                <a:solidFill>
                  <a:srgbClr val="FFFFFF"/>
                </a:solidFill>
                <a:latin typeface="Barlow"/>
                <a:ea typeface="Barlow"/>
                <a:cs typeface="Barlow"/>
                <a:sym typeface="Barlow"/>
              </a:defRPr>
            </a:lvl4pPr>
            <a:lvl5pPr lvl="4" algn="ctr">
              <a:buNone/>
              <a:defRPr sz="1200" b="1">
                <a:solidFill>
                  <a:srgbClr val="FFFFFF"/>
                </a:solidFill>
                <a:latin typeface="Barlow"/>
                <a:ea typeface="Barlow"/>
                <a:cs typeface="Barlow"/>
                <a:sym typeface="Barlow"/>
              </a:defRPr>
            </a:lvl5pPr>
            <a:lvl6pPr lvl="5" algn="ctr">
              <a:buNone/>
              <a:defRPr sz="1200" b="1">
                <a:solidFill>
                  <a:srgbClr val="FFFFFF"/>
                </a:solidFill>
                <a:latin typeface="Barlow"/>
                <a:ea typeface="Barlow"/>
                <a:cs typeface="Barlow"/>
                <a:sym typeface="Barlow"/>
              </a:defRPr>
            </a:lvl6pPr>
            <a:lvl7pPr lvl="6" algn="ctr">
              <a:buNone/>
              <a:defRPr sz="1200" b="1">
                <a:solidFill>
                  <a:srgbClr val="FFFFFF"/>
                </a:solidFill>
                <a:latin typeface="Barlow"/>
                <a:ea typeface="Barlow"/>
                <a:cs typeface="Barlow"/>
                <a:sym typeface="Barlow"/>
              </a:defRPr>
            </a:lvl7pPr>
            <a:lvl8pPr lvl="7" algn="ctr">
              <a:buNone/>
              <a:defRPr sz="1200" b="1">
                <a:solidFill>
                  <a:srgbClr val="FFFFFF"/>
                </a:solidFill>
                <a:latin typeface="Barlow"/>
                <a:ea typeface="Barlow"/>
                <a:cs typeface="Barlow"/>
                <a:sym typeface="Barlow"/>
              </a:defRPr>
            </a:lvl8pPr>
            <a:lvl9pPr lvl="8" algn="ctr">
              <a:buNone/>
              <a:defRPr sz="1200" b="1">
                <a:solidFill>
                  <a:srgbClr val="FFFFFF"/>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devai.info/2020/12/17/tim-hieu-mapmean-average-precision-danh-gia-mo-hinh-object-detection-su-dung-yolov4/"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devai.info/2020/12/17/tim-hieu-mapmean-average-precision-danh-gia-mo-hinh-object-detection-su-dung-yolov4/"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pjreddie/darknet/blob/master/cfg/yolov3.cfg"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pjreddie.com/media/files/darknet53.conv.74"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2743201" y="1465119"/>
            <a:ext cx="5476800" cy="2098963"/>
          </a:xfrm>
          <a:prstGeom prst="rect">
            <a:avLst/>
          </a:prstGeom>
        </p:spPr>
        <p:txBody>
          <a:bodyPr spcFirstLastPara="1" wrap="square" lIns="91425" tIns="91425" rIns="91425" bIns="91425" anchor="ctr" anchorCtr="0">
            <a:noAutofit/>
          </a:bodyPr>
          <a:lstStyle/>
          <a:p>
            <a:pPr lvl="0"/>
            <a:r>
              <a:rPr lang="en-US" err="1">
                <a:solidFill>
                  <a:schemeClr val="bg1"/>
                </a:solidFill>
                <a:latin typeface="Times New Roman" panose="02020603050405020304" pitchFamily="18" charset="0"/>
                <a:cs typeface="Times New Roman" panose="02020603050405020304" pitchFamily="18" charset="0"/>
              </a:rPr>
              <a:t>Kính</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Chào</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Quý</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Thầy</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Cô</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Và</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Các</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Bạn</a:t>
            </a:r>
            <a:endParaRPr>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down)">
                                      <p:cBhvr>
                                        <p:cTn id="7" dur="580">
                                          <p:stCondLst>
                                            <p:cond delay="0"/>
                                          </p:stCondLst>
                                        </p:cTn>
                                        <p:tgtEl>
                                          <p:spTgt spid="91"/>
                                        </p:tgtEl>
                                      </p:cBhvr>
                                    </p:animEffect>
                                    <p:anim calcmode="lin" valueType="num">
                                      <p:cBhvr>
                                        <p:cTn id="8" dur="1822" tmFilter="0,0; 0.14,0.36; 0.43,0.73; 0.71,0.91; 1.0,1.0">
                                          <p:stCondLst>
                                            <p:cond delay="0"/>
                                          </p:stCondLst>
                                        </p:cTn>
                                        <p:tgtEl>
                                          <p:spTgt spid="9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1"/>
                                        </p:tgtEl>
                                        <p:attrNameLst>
                                          <p:attrName>ppt_y</p:attrName>
                                        </p:attrNameLst>
                                      </p:cBhvr>
                                      <p:tavLst>
                                        <p:tav tm="0" fmla="#ppt_y-sin(pi*$)/81">
                                          <p:val>
                                            <p:fltVal val="0"/>
                                          </p:val>
                                        </p:tav>
                                        <p:tav tm="100000">
                                          <p:val>
                                            <p:fltVal val="1"/>
                                          </p:val>
                                        </p:tav>
                                      </p:tavLst>
                                    </p:anim>
                                    <p:animScale>
                                      <p:cBhvr>
                                        <p:cTn id="13" dur="26">
                                          <p:stCondLst>
                                            <p:cond delay="650"/>
                                          </p:stCondLst>
                                        </p:cTn>
                                        <p:tgtEl>
                                          <p:spTgt spid="91"/>
                                        </p:tgtEl>
                                      </p:cBhvr>
                                      <p:to x="100000" y="60000"/>
                                    </p:animScale>
                                    <p:animScale>
                                      <p:cBhvr>
                                        <p:cTn id="14" dur="166" decel="50000">
                                          <p:stCondLst>
                                            <p:cond delay="676"/>
                                          </p:stCondLst>
                                        </p:cTn>
                                        <p:tgtEl>
                                          <p:spTgt spid="91"/>
                                        </p:tgtEl>
                                      </p:cBhvr>
                                      <p:to x="100000" y="100000"/>
                                    </p:animScale>
                                    <p:animScale>
                                      <p:cBhvr>
                                        <p:cTn id="15" dur="26">
                                          <p:stCondLst>
                                            <p:cond delay="1312"/>
                                          </p:stCondLst>
                                        </p:cTn>
                                        <p:tgtEl>
                                          <p:spTgt spid="91"/>
                                        </p:tgtEl>
                                      </p:cBhvr>
                                      <p:to x="100000" y="80000"/>
                                    </p:animScale>
                                    <p:animScale>
                                      <p:cBhvr>
                                        <p:cTn id="16" dur="166" decel="50000">
                                          <p:stCondLst>
                                            <p:cond delay="1338"/>
                                          </p:stCondLst>
                                        </p:cTn>
                                        <p:tgtEl>
                                          <p:spTgt spid="91"/>
                                        </p:tgtEl>
                                      </p:cBhvr>
                                      <p:to x="100000" y="100000"/>
                                    </p:animScale>
                                    <p:animScale>
                                      <p:cBhvr>
                                        <p:cTn id="17" dur="26">
                                          <p:stCondLst>
                                            <p:cond delay="1642"/>
                                          </p:stCondLst>
                                        </p:cTn>
                                        <p:tgtEl>
                                          <p:spTgt spid="91"/>
                                        </p:tgtEl>
                                      </p:cBhvr>
                                      <p:to x="100000" y="90000"/>
                                    </p:animScale>
                                    <p:animScale>
                                      <p:cBhvr>
                                        <p:cTn id="18" dur="166" decel="50000">
                                          <p:stCondLst>
                                            <p:cond delay="1668"/>
                                          </p:stCondLst>
                                        </p:cTn>
                                        <p:tgtEl>
                                          <p:spTgt spid="91"/>
                                        </p:tgtEl>
                                      </p:cBhvr>
                                      <p:to x="100000" y="100000"/>
                                    </p:animScale>
                                    <p:animScale>
                                      <p:cBhvr>
                                        <p:cTn id="19" dur="26">
                                          <p:stCondLst>
                                            <p:cond delay="1808"/>
                                          </p:stCondLst>
                                        </p:cTn>
                                        <p:tgtEl>
                                          <p:spTgt spid="91"/>
                                        </p:tgtEl>
                                      </p:cBhvr>
                                      <p:to x="100000" y="95000"/>
                                    </p:animScale>
                                    <p:animScale>
                                      <p:cBhvr>
                                        <p:cTn id="20" dur="166" decel="50000">
                                          <p:stCondLst>
                                            <p:cond delay="1834"/>
                                          </p:stCondLst>
                                        </p:cTn>
                                        <p:tgtEl>
                                          <p:spTgt spid="9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5" name="Title 4"/>
          <p:cNvSpPr>
            <a:spLocks noGrp="1"/>
          </p:cNvSpPr>
          <p:nvPr>
            <p:ph type="title"/>
          </p:nvPr>
        </p:nvSpPr>
        <p:spPr/>
        <p:txBody>
          <a:bodyPr/>
          <a:lstStyle/>
          <a:p>
            <a:r>
              <a:rPr lang="en-US" dirty="0"/>
              <a:t>GRID CELL</a:t>
            </a:r>
          </a:p>
        </p:txBody>
      </p:sp>
      <p:sp>
        <p:nvSpPr>
          <p:cNvPr id="6" name="Text Placeholder 5"/>
          <p:cNvSpPr>
            <a:spLocks noGrp="1"/>
          </p:cNvSpPr>
          <p:nvPr>
            <p:ph type="body" idx="1"/>
          </p:nvPr>
        </p:nvSpPr>
        <p:spPr>
          <a:xfrm>
            <a:off x="1309255" y="1349141"/>
            <a:ext cx="3803700" cy="3400684"/>
          </a:xfrm>
        </p:spPr>
        <p:txBody>
          <a:bodyPr/>
          <a:lstStyle/>
          <a:p>
            <a:r>
              <a:rPr lang="en-US" sz="1600" dirty="0" err="1">
                <a:latin typeface="Times New Roman" panose="02020603050405020304" pitchFamily="18" charset="0"/>
                <a:cs typeface="Times New Roman" panose="02020603050405020304" pitchFamily="18" charset="0"/>
              </a:rPr>
              <a:t>Tuy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nhiên</a:t>
            </a:r>
            <a:r>
              <a:rPr lang="en-US" sz="1600" dirty="0">
                <a:latin typeface="Times New Roman" panose="02020603050405020304" pitchFamily="18" charset="0"/>
                <a:cs typeface="Times New Roman" panose="02020603050405020304" pitchFamily="18" charset="0"/>
              </a:rPr>
              <a:t>, YOLO 1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9 </a:t>
            </a:r>
            <a:r>
              <a:rPr lang="en-US" sz="1600" dirty="0" err="1">
                <a:latin typeface="Times New Roman" panose="02020603050405020304" pitchFamily="18" charset="0"/>
                <a:cs typeface="Times New Roman" panose="02020603050405020304" pitchFamily="18" charset="0"/>
              </a:rPr>
              <a:t>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già</a:t>
            </a:r>
            <a:r>
              <a:rPr lang="en-US" sz="1600" dirty="0">
                <a:latin typeface="Times New Roman" panose="02020603050405020304" pitchFamily="18" charset="0"/>
                <a:cs typeface="Times New Roman" panose="02020603050405020304" pitchFamily="18" charset="0"/>
              </a:rPr>
              <a:t> Noel ở </a:t>
            </a:r>
            <a:r>
              <a:rPr lang="en-US" sz="1600" dirty="0" err="1">
                <a:latin typeface="Times New Roman" panose="02020603050405020304" pitchFamily="18" charset="0"/>
                <a:cs typeface="Times New Roman" panose="02020603050405020304" pitchFamily="18" charset="0"/>
              </a:rPr>
              <a:t>góc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dưới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nhưng</a:t>
            </a:r>
            <a:r>
              <a:rPr lang="en-US" sz="1600" dirty="0">
                <a:latin typeface="Times New Roman" panose="02020603050405020304" pitchFamily="18" charset="0"/>
                <a:cs typeface="Times New Roman" panose="02020603050405020304" pitchFamily="18" charset="0"/>
              </a:rPr>
              <a:t> YOLO 1 </a:t>
            </a:r>
            <a:r>
              <a:rPr lang="en-US" sz="1600" dirty="0" err="1">
                <a:latin typeface="Times New Roman" panose="02020603050405020304" pitchFamily="18" charset="0"/>
                <a:cs typeface="Times New Roman" panose="02020603050405020304" pitchFamily="18" charset="0"/>
              </a:rPr>
              <a:t>chỉ</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ra 5.</a:t>
            </a:r>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955" y="1200176"/>
            <a:ext cx="3637445" cy="35496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4" name="Title 3"/>
          <p:cNvSpPr>
            <a:spLocks noGrp="1"/>
          </p:cNvSpPr>
          <p:nvPr>
            <p:ph type="title"/>
          </p:nvPr>
        </p:nvSpPr>
        <p:spPr>
          <a:xfrm>
            <a:off x="1124143" y="393477"/>
            <a:ext cx="6739500" cy="806700"/>
          </a:xfrm>
        </p:spPr>
        <p:txBody>
          <a:bodyPr/>
          <a:lstStyle/>
          <a:p>
            <a:r>
              <a:rPr lang="en-US"/>
              <a:t>GRID CELL</a:t>
            </a:r>
          </a:p>
        </p:txBody>
      </p:sp>
      <p:sp>
        <p:nvSpPr>
          <p:cNvPr id="179" name="Google Shape;179;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80" name="Google Shape;180;p22"/>
          <p:cNvSpPr/>
          <p:nvPr/>
        </p:nvSpPr>
        <p:spPr>
          <a:xfrm>
            <a:off x="8191382" y="636358"/>
            <a:ext cx="320958" cy="320938"/>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p:cNvSpPr txBox="1"/>
          <p:nvPr/>
        </p:nvSpPr>
        <p:spPr>
          <a:xfrm>
            <a:off x="1288473" y="1361208"/>
            <a:ext cx="7461927" cy="2062103"/>
          </a:xfrm>
          <a:prstGeom prst="rect">
            <a:avLst/>
          </a:prstGeom>
          <a:noFill/>
        </p:spPr>
        <p:txBody>
          <a:bodyPr wrap="square" rtlCol="0">
            <a:spAutoFit/>
          </a:bodyPr>
          <a:lstStyle/>
          <a:p>
            <a:pPr marL="285750" indent="-285750">
              <a:buFont typeface="Arial" panose="020B0604020202020204" pitchFamily="34" charset="0"/>
              <a:buChar char="•"/>
            </a:pPr>
            <a:r>
              <a:rPr lang="vi-VN" sz="1600" dirty="0">
                <a:latin typeface="+mj-lt"/>
              </a:rPr>
              <a:t>Dự đoán mỗi bounding box gồm 5 thành phần : (x, y, w, h, prediction) với (x,y) là tọa độ tâm của bounding box, (w, h) lần lượt là chiều rộng và chiều cao của bounding box và điểm tin cậy của box (box confidence score).</a:t>
            </a:r>
            <a:endParaRPr lang="en-US" sz="1600" dirty="0">
              <a:latin typeface="+mj-lt"/>
            </a:endParaRPr>
          </a:p>
          <a:p>
            <a:pPr marL="285750" indent="-285750">
              <a:buFont typeface="Arial" panose="020B0604020202020204" pitchFamily="34" charset="0"/>
              <a:buChar char="•"/>
            </a:pPr>
            <a:r>
              <a:rPr lang="vi-VN" sz="1600" dirty="0">
                <a:latin typeface="+mj-lt"/>
              </a:rPr>
              <a:t> Điểm tin cậy phản ánh bao nhiêu khả năng một hộp có chứa một đối tượng (objectness) và độ chính xác của boundary box. </a:t>
            </a:r>
            <a:endParaRPr lang="en-US" sz="1600" dirty="0">
              <a:latin typeface="+mj-lt"/>
            </a:endParaRPr>
          </a:p>
          <a:p>
            <a:pPr marL="285750" indent="-285750">
              <a:buFont typeface="Arial" panose="020B0604020202020204" pitchFamily="34" charset="0"/>
              <a:buChar char="•"/>
            </a:pPr>
            <a:r>
              <a:rPr lang="vi-VN" sz="1600" dirty="0">
                <a:latin typeface="+mj-lt"/>
              </a:rPr>
              <a:t>Chúng ta chuẩn hóa chiều rộng bounding box là w và chiều cao là h bằng kích thước của hình ảnh, x và y là các hiệu số của ô tương ứng. Do đó, x, y, w và h đều từ 0 đến 1.</a:t>
            </a:r>
            <a:endParaRPr lang="en-US" sz="1600" dirty="0">
              <a:latin typeface="+mj-lt"/>
            </a:endParaRPr>
          </a:p>
        </p:txBody>
      </p:sp>
      <p:pic>
        <p:nvPicPr>
          <p:cNvPr id="6" name="Picture 5">
            <a:extLst>
              <a:ext uri="{FF2B5EF4-FFF2-40B4-BE49-F238E27FC236}">
                <a16:creationId xmlns:a16="http://schemas.microsoft.com/office/drawing/2014/main" id="{BDC2BD78-3674-48BD-B7F3-C52F85A71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982" y="3455612"/>
            <a:ext cx="7904018" cy="2194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6" name="Google Shape;186;p23"/>
          <p:cNvSpPr txBox="1">
            <a:spLocks noGrp="1"/>
          </p:cNvSpPr>
          <p:nvPr>
            <p:ph type="body" idx="1"/>
          </p:nvPr>
        </p:nvSpPr>
        <p:spPr>
          <a:xfrm>
            <a:off x="1556331" y="1349141"/>
            <a:ext cx="7085700" cy="3400684"/>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vi-VN" sz="1600" dirty="0">
                <a:latin typeface="Times New Roman" panose="02020603050405020304" pitchFamily="18" charset="0"/>
                <a:cs typeface="Times New Roman" panose="02020603050405020304" pitchFamily="18" charset="0"/>
              </a:rPr>
              <a:t>L</a:t>
            </a:r>
            <a:r>
              <a:rPr lang="en-US" sz="1600" dirty="0" err="1">
                <a:latin typeface="Times New Roman" panose="02020603050405020304" pitchFamily="18" charset="0"/>
                <a:cs typeface="Times New Roman" panose="02020603050405020304" pitchFamily="18" charset="0"/>
              </a:rPr>
              <a:t>ưu</a:t>
            </a:r>
            <a:r>
              <a:rPr lang="en-US" sz="1600" dirty="0">
                <a:latin typeface="Times New Roman" panose="02020603050405020304" pitchFamily="18" charset="0"/>
                <a:cs typeface="Times New Roman" panose="02020603050405020304" pitchFamily="18" charset="0"/>
              </a:rPr>
              <a:t> ý</a:t>
            </a:r>
            <a:r>
              <a:rPr lang="vi-VN" sz="1600" dirty="0">
                <a:latin typeface="Times New Roman" panose="02020603050405020304" pitchFamily="18" charset="0"/>
                <a:cs typeface="Times New Roman" panose="02020603050405020304" pitchFamily="18" charset="0"/>
              </a:rPr>
              <a:t> rằng tâm của bounding box nằm ở ô nào thì ô đó sẽ chứa đối tượng, cho dù đối tượng có thể ở các ô khác thì cũng sẽ trả về là </a:t>
            </a:r>
            <a:r>
              <a:rPr lang="en-US" sz="1600" dirty="0">
                <a:latin typeface="Times New Roman" panose="02020603050405020304" pitchFamily="18" charset="0"/>
                <a:cs typeface="Times New Roman" panose="02020603050405020304" pitchFamily="18" charset="0"/>
              </a:rPr>
              <a:t>0</a:t>
            </a:r>
            <a:r>
              <a:rPr lang="vi-VN"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1600" dirty="0">
                <a:latin typeface="Times New Roman" panose="02020603050405020304" pitchFamily="18" charset="0"/>
                <a:cs typeface="Times New Roman" panose="02020603050405020304" pitchFamily="18" charset="0"/>
              </a:rPr>
              <a:t>Vì vậy việc mà l</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ô chứa 2 hay nhiều tâm của bouding box hay đối tượng thì sẽ không thể detect được, đó là một hạn chế của mô hình YOLO</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a:t>
            </a:r>
            <a:r>
              <a:rPr lang="vi-VN" sz="1600" dirty="0">
                <a:latin typeface="Times New Roman" panose="02020603050405020304" pitchFamily="18" charset="0"/>
                <a:cs typeface="Times New Roman" panose="02020603050405020304" pitchFamily="18" charset="0"/>
              </a:rPr>
              <a:t>ậy ta cần phải tăng số lượng ô chia trong 1 ảnh lên đó là lí do vì sao nói việc chia ô có thể làm ảnh hưởng tới việc mô hình phát hiện đối tượng.</a:t>
            </a:r>
            <a:endParaRPr sz="1600" dirty="0">
              <a:latin typeface="Times New Roman" panose="02020603050405020304" pitchFamily="18" charset="0"/>
              <a:cs typeface="Times New Roman" panose="02020603050405020304" pitchFamily="18" charset="0"/>
            </a:endParaRPr>
          </a:p>
        </p:txBody>
      </p:sp>
      <p:sp>
        <p:nvSpPr>
          <p:cNvPr id="187" name="Google Shape;187;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188" name="Google Shape;188;p23"/>
          <p:cNvGrpSpPr/>
          <p:nvPr/>
        </p:nvGrpSpPr>
        <p:grpSpPr>
          <a:xfrm>
            <a:off x="8176601" y="649018"/>
            <a:ext cx="355087" cy="295596"/>
            <a:chOff x="1244325" y="314425"/>
            <a:chExt cx="444525" cy="370050"/>
          </a:xfrm>
        </p:grpSpPr>
        <p:sp>
          <p:nvSpPr>
            <p:cNvPr id="189" name="Google Shape;189;p23"/>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997527" y="594520"/>
            <a:ext cx="6733309" cy="461665"/>
          </a:xfrm>
          <a:prstGeom prst="rect">
            <a:avLst/>
          </a:prstGeom>
          <a:noFill/>
        </p:spPr>
        <p:txBody>
          <a:bodyPr wrap="square" rtlCol="0">
            <a:spAutoFit/>
          </a:bodyPr>
          <a:lstStyle/>
          <a:p>
            <a:r>
              <a:rPr lang="en-US" sz="2400">
                <a:solidFill>
                  <a:schemeClr val="bg1"/>
                </a:solidFill>
                <a:latin typeface="Bahnschrift" panose="020B0502040204020203" pitchFamily="34" charset="0"/>
                <a:cs typeface="Times New Roman" panose="02020603050405020304" pitchFamily="18" charset="0"/>
              </a:rPr>
              <a:t>GRID CELL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LOSS FUNCTION</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3" name="TextBox 2">
            <a:extLst>
              <a:ext uri="{FF2B5EF4-FFF2-40B4-BE49-F238E27FC236}">
                <a16:creationId xmlns:a16="http://schemas.microsoft.com/office/drawing/2014/main" id="{F2E39B54-0EB0-AC4E-A37C-85274F010766}"/>
              </a:ext>
            </a:extLst>
          </p:cNvPr>
          <p:cNvSpPr txBox="1"/>
          <p:nvPr/>
        </p:nvSpPr>
        <p:spPr>
          <a:xfrm>
            <a:off x="1263720" y="1551398"/>
            <a:ext cx="7486679" cy="2308324"/>
          </a:xfrm>
          <a:prstGeom prst="rect">
            <a:avLst/>
          </a:prstGeom>
          <a:noFill/>
        </p:spPr>
        <p:txBody>
          <a:bodyPr wrap="square" rtlCol="0">
            <a:spAutoFit/>
          </a:bodyPr>
          <a:lstStyle/>
          <a:p>
            <a:r>
              <a:rPr lang="en-VN" sz="1600" dirty="0">
                <a:latin typeface="Times New Roman" panose="02020603050405020304" pitchFamily="18" charset="0"/>
                <a:cs typeface="Times New Roman" panose="02020603050405020304" pitchFamily="18" charset="0"/>
              </a:rPr>
              <a:t>Hàm lỗi trong </a:t>
            </a:r>
            <a:r>
              <a:rPr lang="en-US" sz="1600" dirty="0">
                <a:latin typeface="Times New Roman" panose="02020603050405020304" pitchFamily="18" charset="0"/>
                <a:cs typeface="Times New Roman" panose="02020603050405020304" pitchFamily="18" charset="0"/>
              </a:rPr>
              <a:t>YOLO</a:t>
            </a:r>
            <a:r>
              <a:rPr lang="en-VN" sz="1600" dirty="0">
                <a:latin typeface="Times New Roman" panose="02020603050405020304" pitchFamily="18" charset="0"/>
                <a:cs typeface="Times New Roman" panose="02020603050405020304" pitchFamily="18" charset="0"/>
              </a:rPr>
              <a:t> được tính trên việc dự đoán của 3 thành phầ</a:t>
            </a:r>
            <a:r>
              <a:rPr lang="en-US" sz="1600" dirty="0">
                <a:latin typeface="Times New Roman" panose="02020603050405020304" pitchFamily="18" charset="0"/>
                <a:cs typeface="Times New Roman" panose="02020603050405020304" pitchFamily="18" charset="0"/>
              </a:rPr>
              <a:t>n</a:t>
            </a:r>
            <a:r>
              <a:rPr lang="en-VN" sz="1600" dirty="0">
                <a:latin typeface="Times New Roman" panose="02020603050405020304" pitchFamily="18" charset="0"/>
                <a:cs typeface="Times New Roman" panose="02020603050405020304" pitchFamily="18" charset="0"/>
              </a:rPr>
              <a:t> sau:</a:t>
            </a:r>
          </a:p>
          <a:p>
            <a:pPr algn="just"/>
            <a:endParaRPr lang="en-V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VN" sz="1600" dirty="0">
                <a:latin typeface="Times New Roman" panose="02020603050405020304" pitchFamily="18" charset="0"/>
                <a:cs typeface="Times New Roman" panose="02020603050405020304" pitchFamily="18" charset="0"/>
              </a:rPr>
              <a:t>Độ lỗi của việc dự đoán loại nhãn của Object – Classif</a:t>
            </a:r>
            <a:r>
              <a:rPr lang="en-US" sz="1600" dirty="0" err="1">
                <a:latin typeface="Times New Roman" panose="02020603050405020304" pitchFamily="18" charset="0"/>
                <a:cs typeface="Times New Roman" panose="02020603050405020304" pitchFamily="18" charset="0"/>
              </a:rPr>
              <a:t>i</a:t>
            </a:r>
            <a:r>
              <a:rPr lang="en-VN" sz="1600" dirty="0">
                <a:latin typeface="Times New Roman" panose="02020603050405020304" pitchFamily="18" charset="0"/>
                <a:cs typeface="Times New Roman" panose="02020603050405020304" pitchFamily="18" charset="0"/>
              </a:rPr>
              <a:t>cation loss</a:t>
            </a:r>
          </a:p>
          <a:p>
            <a:pPr marL="285750" indent="-285750" algn="just">
              <a:buFont typeface="Arial" panose="020B0604020202020204" pitchFamily="34" charset="0"/>
              <a:buChar char="•"/>
            </a:pPr>
            <a:endParaRPr lang="en-V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VN" sz="1600" dirty="0">
                <a:latin typeface="Times New Roman" panose="02020603050405020304" pitchFamily="18" charset="0"/>
                <a:cs typeface="Times New Roman" panose="02020603050405020304" pitchFamily="18" charset="0"/>
              </a:rPr>
              <a:t>Độ lỗi của dự đoán toạ độ tâm, chiều dài, chiều rộng của boundary box</a:t>
            </a:r>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a:t>
            </a:r>
            <a:r>
              <a:rPr lang="en-VN" sz="1600" dirty="0">
                <a:latin typeface="Times New Roman" panose="02020603050405020304" pitchFamily="18" charset="0"/>
                <a:cs typeface="Times New Roman" panose="02020603050405020304" pitchFamily="18" charset="0"/>
              </a:rPr>
              <a:t>(x, y, w, h) – Localization loss</a:t>
            </a:r>
          </a:p>
          <a:p>
            <a:pPr marL="285750" indent="-285750" algn="just">
              <a:buFont typeface="Arial" panose="020B0604020202020204" pitchFamily="34" charset="0"/>
              <a:buChar char="•"/>
            </a:pPr>
            <a:endParaRPr lang="en-VN"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VN" sz="1600" dirty="0">
                <a:latin typeface="Times New Roman" panose="02020603050405020304" pitchFamily="18" charset="0"/>
                <a:cs typeface="Times New Roman" panose="02020603050405020304" pitchFamily="18" charset="0"/>
              </a:rPr>
              <a:t>Độ lỗi của việc dự đoán bounding box đó chứa nhiều object so với nhãn thực tế tại ô vuông đó – Confidence loss</a:t>
            </a:r>
          </a:p>
        </p:txBody>
      </p:sp>
    </p:spTree>
    <p:extLst>
      <p:ext uri="{BB962C8B-B14F-4D97-AF65-F5344CB8AC3E}">
        <p14:creationId xmlns:p14="http://schemas.microsoft.com/office/powerpoint/2010/main" val="355060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2" name="Google Shape;202;p2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203" name="Google Shape;203;p25"/>
          <p:cNvGrpSpPr/>
          <p:nvPr/>
        </p:nvGrpSpPr>
        <p:grpSpPr>
          <a:xfrm>
            <a:off x="8141260" y="590035"/>
            <a:ext cx="431172" cy="413599"/>
            <a:chOff x="5241175" y="4959100"/>
            <a:chExt cx="539775" cy="517775"/>
          </a:xfrm>
        </p:grpSpPr>
        <p:sp>
          <p:nvSpPr>
            <p:cNvPr id="204" name="Google Shape;204;p2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17B622D-403D-CD44-BFC0-AC9014FD4B69}"/>
              </a:ext>
            </a:extLst>
          </p:cNvPr>
          <p:cNvSpPr txBox="1"/>
          <p:nvPr/>
        </p:nvSpPr>
        <p:spPr>
          <a:xfrm>
            <a:off x="1849348" y="1582221"/>
            <a:ext cx="6901052" cy="1538883"/>
          </a:xfrm>
          <a:prstGeom prst="rect">
            <a:avLst/>
          </a:prstGeom>
          <a:noFill/>
        </p:spPr>
        <p:txBody>
          <a:bodyPr wrap="square" rtlCol="0">
            <a:spAutoFit/>
          </a:bodyPr>
          <a:lstStyle/>
          <a:p>
            <a:pPr algn="just"/>
            <a:r>
              <a:rPr lang="en-VN" sz="1600" dirty="0">
                <a:latin typeface="Times New Roman" panose="02020603050405020304" pitchFamily="18" charset="0"/>
                <a:cs typeface="Times New Roman" panose="02020603050405020304" pitchFamily="18" charset="0"/>
              </a:rPr>
              <a:t>Classif</a:t>
            </a:r>
            <a:r>
              <a:rPr lang="en-US" sz="1600" dirty="0" err="1">
                <a:latin typeface="Times New Roman" panose="02020603050405020304" pitchFamily="18" charset="0"/>
                <a:cs typeface="Times New Roman" panose="02020603050405020304" pitchFamily="18" charset="0"/>
              </a:rPr>
              <a:t>i</a:t>
            </a:r>
            <a:r>
              <a:rPr lang="en-VN" sz="1600" dirty="0">
                <a:latin typeface="Times New Roman" panose="02020603050405020304" pitchFamily="18" charset="0"/>
                <a:cs typeface="Times New Roman" panose="02020603050405020304" pitchFamily="18" charset="0"/>
              </a:rPr>
              <a:t>cation loss – Độ lỗi của việc dự đoán lại nhãn của object, hàm lỗi này chỉ tính trên những ô vuông có xuất hiện object, còn những ô vuông khác không quan tâm.</a:t>
            </a:r>
          </a:p>
          <a:p>
            <a:endParaRPr lang="en-VN" sz="1600" dirty="0">
              <a:latin typeface="Times New Roman" panose="02020603050405020304" pitchFamily="18" charset="0"/>
              <a:cs typeface="Times New Roman" panose="02020603050405020304" pitchFamily="18" charset="0"/>
            </a:endParaRPr>
          </a:p>
          <a:p>
            <a:r>
              <a:rPr lang="en-VN" sz="1600" dirty="0">
                <a:latin typeface="Times New Roman" panose="02020603050405020304" pitchFamily="18" charset="0"/>
                <a:cs typeface="Times New Roman" panose="02020603050405020304" pitchFamily="18" charset="0"/>
              </a:rPr>
              <a:t>Classifycation loss được tính bằng công thức sau: </a:t>
            </a:r>
          </a:p>
          <a:p>
            <a:endParaRPr lang="en-VN" dirty="0"/>
          </a:p>
        </p:txBody>
      </p:sp>
      <p:pic>
        <p:nvPicPr>
          <p:cNvPr id="5" name="Picture 4">
            <a:extLst>
              <a:ext uri="{FF2B5EF4-FFF2-40B4-BE49-F238E27FC236}">
                <a16:creationId xmlns:a16="http://schemas.microsoft.com/office/drawing/2014/main" id="{36AEC0DF-BE8E-7145-8662-D4BD29C53686}"/>
              </a:ext>
            </a:extLst>
          </p:cNvPr>
          <p:cNvPicPr>
            <a:picLocks noChangeAspect="1"/>
          </p:cNvPicPr>
          <p:nvPr/>
        </p:nvPicPr>
        <p:blipFill>
          <a:blip r:embed="rId4"/>
          <a:stretch>
            <a:fillRect/>
          </a:stretch>
        </p:blipFill>
        <p:spPr>
          <a:xfrm>
            <a:off x="2248460" y="3078669"/>
            <a:ext cx="5892800" cy="1371600"/>
          </a:xfrm>
          <a:prstGeom prst="rect">
            <a:avLst/>
          </a:prstGeom>
        </p:spPr>
      </p:pic>
      <p:sp>
        <p:nvSpPr>
          <p:cNvPr id="21" name="Title 4">
            <a:extLst>
              <a:ext uri="{FF2B5EF4-FFF2-40B4-BE49-F238E27FC236}">
                <a16:creationId xmlns:a16="http://schemas.microsoft.com/office/drawing/2014/main" id="{9E847953-8E85-3945-8929-8F307E72968F}"/>
              </a:ext>
            </a:extLst>
          </p:cNvPr>
          <p:cNvSpPr>
            <a:spLocks noGrp="1"/>
          </p:cNvSpPr>
          <p:nvPr>
            <p:ph type="title"/>
          </p:nvPr>
        </p:nvSpPr>
        <p:spPr>
          <a:xfrm>
            <a:off x="1066935" y="600284"/>
            <a:ext cx="6739500" cy="806700"/>
          </a:xfrm>
        </p:spPr>
        <p:txBody>
          <a:bodyPr/>
          <a:lstStyle/>
          <a:p>
            <a:r>
              <a:rPr lang="en-US" dirty="0"/>
              <a:t>CLASSIFYCATION LOSS</a:t>
            </a:r>
            <a:br>
              <a:rPr lang="en-US" dirty="0"/>
            </a:br>
            <a:endParaRPr lang="en-US" dirty="0"/>
          </a:p>
        </p:txBody>
      </p:sp>
    </p:spTree>
    <p:extLst>
      <p:ext uri="{BB962C8B-B14F-4D97-AF65-F5344CB8AC3E}">
        <p14:creationId xmlns:p14="http://schemas.microsoft.com/office/powerpoint/2010/main" val="1678766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76274" y="3791163"/>
            <a:ext cx="7174125" cy="1232900"/>
          </a:xfrm>
        </p:spPr>
        <p:txBody>
          <a:bodyPr/>
          <a:lstStyle/>
          <a:p>
            <a:pPr marL="88900" indent="0">
              <a:buNone/>
            </a:pP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hàm</a:t>
            </a:r>
            <a:r>
              <a:rPr lang="en-US" sz="1600" dirty="0">
                <a:latin typeface="Times New Roman" panose="02020603050405020304" pitchFamily="18" charset="0"/>
                <a:cs typeface="Times New Roman" panose="02020603050405020304" pitchFamily="18" charset="0"/>
              </a:rPr>
              <a:t> Localization loss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tổng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toạ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tâm</a:t>
            </a:r>
            <a:r>
              <a:rPr lang="en-US" sz="1600" dirty="0">
                <a:latin typeface="Times New Roman" panose="02020603050405020304" pitchFamily="18" charset="0"/>
                <a:cs typeface="Times New Roman" panose="02020603050405020304" pitchFamily="18" charset="0"/>
              </a:rPr>
              <a:t> (x, y)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(w, h)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predicted bounding box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grouth</a:t>
            </a:r>
            <a:r>
              <a:rPr lang="en-US" sz="1600" dirty="0">
                <a:latin typeface="Times New Roman" panose="02020603050405020304" pitchFamily="18" charset="0"/>
                <a:cs typeface="Times New Roman" panose="02020603050405020304" pitchFamily="18" charset="0"/>
              </a:rPr>
              <a:t>-truth bounding box. </a:t>
            </a:r>
            <a:r>
              <a:rPr lang="en-US" sz="1600" dirty="0" err="1">
                <a:latin typeface="Times New Roman" panose="02020603050405020304" pitchFamily="18" charset="0"/>
                <a:cs typeface="Times New Roman" panose="02020603050405020304" pitchFamily="18" charset="0"/>
              </a:rPr>
              <a:t>Tại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mỗi</a:t>
            </a:r>
            <a:r>
              <a:rPr lang="en-US" sz="1600" dirty="0">
                <a:latin typeface="Times New Roman" panose="02020603050405020304" pitchFamily="18" charset="0"/>
                <a:cs typeface="Times New Roman" panose="02020603050405020304" pitchFamily="18" charset="0"/>
              </a:rPr>
              <a:t> ô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chứa</a:t>
            </a:r>
            <a:r>
              <a:rPr lang="en-US" sz="1600" dirty="0">
                <a:latin typeface="Times New Roman" panose="02020603050405020304" pitchFamily="18" charset="0"/>
                <a:cs typeface="Times New Roman" panose="02020603050405020304" pitchFamily="18" charset="0"/>
              </a:rPr>
              <a:t> object, ta </a:t>
            </a:r>
            <a:r>
              <a:rPr lang="en-US" sz="1600" dirty="0" err="1">
                <a:latin typeface="Times New Roman" panose="02020603050405020304" pitchFamily="18" charset="0"/>
                <a:cs typeface="Times New Roman" panose="02020603050405020304" pitchFamily="18" charset="0"/>
              </a:rPr>
              <a:t>chọn</a:t>
            </a:r>
            <a:r>
              <a:rPr lang="en-US" sz="1600" dirty="0">
                <a:latin typeface="Times New Roman" panose="02020603050405020304" pitchFamily="18" charset="0"/>
                <a:cs typeface="Times New Roman" panose="02020603050405020304" pitchFamily="18" charset="0"/>
              </a:rPr>
              <a:t> 1 boundary box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IOU </a:t>
            </a:r>
            <a:r>
              <a:rPr lang="en-US" sz="1600" dirty="0" err="1">
                <a:latin typeface="Times New Roman" panose="02020603050405020304" pitchFamily="18" charset="0"/>
                <a:cs typeface="Times New Roman" panose="02020603050405020304" pitchFamily="18" charset="0"/>
              </a:rPr>
              <a:t>tốt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rồi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boundary box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7" name="Title 4">
            <a:extLst>
              <a:ext uri="{FF2B5EF4-FFF2-40B4-BE49-F238E27FC236}">
                <a16:creationId xmlns:a16="http://schemas.microsoft.com/office/drawing/2014/main" id="{747B740A-6CB1-754D-B931-94BA68DCE892}"/>
              </a:ext>
            </a:extLst>
          </p:cNvPr>
          <p:cNvSpPr>
            <a:spLocks noGrp="1"/>
          </p:cNvSpPr>
          <p:nvPr>
            <p:ph type="title"/>
          </p:nvPr>
        </p:nvSpPr>
        <p:spPr>
          <a:xfrm>
            <a:off x="1182200" y="393475"/>
            <a:ext cx="6739500" cy="806700"/>
          </a:xfrm>
        </p:spPr>
        <p:txBody>
          <a:bodyPr/>
          <a:lstStyle/>
          <a:p>
            <a:r>
              <a:rPr lang="en-US"/>
              <a:t>LOCALIZATION LOSS</a:t>
            </a:r>
          </a:p>
        </p:txBody>
      </p:sp>
      <p:pic>
        <p:nvPicPr>
          <p:cNvPr id="10" name="Picture 9">
            <a:extLst>
              <a:ext uri="{FF2B5EF4-FFF2-40B4-BE49-F238E27FC236}">
                <a16:creationId xmlns:a16="http://schemas.microsoft.com/office/drawing/2014/main" id="{CB7356D8-497D-9642-BA58-E08F63C532FE}"/>
              </a:ext>
            </a:extLst>
          </p:cNvPr>
          <p:cNvPicPr>
            <a:picLocks noChangeAspect="1"/>
          </p:cNvPicPr>
          <p:nvPr/>
        </p:nvPicPr>
        <p:blipFill>
          <a:blip r:embed="rId2"/>
          <a:stretch>
            <a:fillRect/>
          </a:stretch>
        </p:blipFill>
        <p:spPr>
          <a:xfrm>
            <a:off x="1576273" y="1276255"/>
            <a:ext cx="5080000" cy="2590989"/>
          </a:xfrm>
          <a:prstGeom prst="rect">
            <a:avLst/>
          </a:prstGeom>
        </p:spPr>
      </p:pic>
      <p:pic>
        <p:nvPicPr>
          <p:cNvPr id="4" name="Picture 3">
            <a:extLst>
              <a:ext uri="{FF2B5EF4-FFF2-40B4-BE49-F238E27FC236}">
                <a16:creationId xmlns:a16="http://schemas.microsoft.com/office/drawing/2014/main" id="{BF819400-981A-4057-9D3A-49A90EFE4B61}"/>
              </a:ext>
            </a:extLst>
          </p:cNvPr>
          <p:cNvPicPr>
            <a:picLocks noChangeAspect="1"/>
          </p:cNvPicPr>
          <p:nvPr/>
        </p:nvPicPr>
        <p:blipFill>
          <a:blip r:embed="rId3"/>
          <a:stretch>
            <a:fillRect/>
          </a:stretch>
        </p:blipFill>
        <p:spPr>
          <a:xfrm>
            <a:off x="6656273" y="1200175"/>
            <a:ext cx="2365829" cy="2655887"/>
          </a:xfrm>
          <a:prstGeom prst="rect">
            <a:avLst/>
          </a:prstGeom>
        </p:spPr>
      </p:pic>
    </p:spTree>
    <p:extLst>
      <p:ext uri="{BB962C8B-B14F-4D97-AF65-F5344CB8AC3E}">
        <p14:creationId xmlns:p14="http://schemas.microsoft.com/office/powerpoint/2010/main" val="877373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1273996" y="1367175"/>
                <a:ext cx="7767261" cy="806700"/>
              </a:xfrm>
            </p:spPr>
            <p:txBody>
              <a:bodyPr/>
              <a:lstStyle/>
              <a:p>
                <a:pPr marL="88900" indent="0">
                  <a:buNone/>
                </a:pPr>
                <a:r>
                  <a:rPr lang="en-US" sz="1600">
                    <a:latin typeface="Times New Roman" panose="02020603050405020304" pitchFamily="18" charset="0"/>
                    <a:cs typeface="Times New Roman" panose="02020603050405020304" pitchFamily="18" charset="0"/>
                  </a:rPr>
                  <a:t>Giá trị hàm lỗi dự đoán toạ độ tâm (x, y) của predicted bounding box và </a:t>
                </a:r>
                <a14:m>
                  <m:oMath xmlns:m="http://schemas.openxmlformats.org/officeDocument/2006/math">
                    <m:r>
                      <m:rPr>
                        <m:nor/>
                      </m:rPr>
                      <a:rPr lang="en-US" sz="1600" i="0">
                        <a:latin typeface="Times New Roman" panose="02020603050405020304" pitchFamily="18" charset="0"/>
                        <a:cs typeface="Times New Roman" panose="02020603050405020304" pitchFamily="18" charset="0"/>
                      </a:rPr>
                      <m:t>(</m:t>
                    </m:r>
                    <m:acc>
                      <m:accPr>
                        <m:chr m:val="̂"/>
                        <m:ctrlPr>
                          <a:rPr lang="en-US" sz="1600" i="1">
                            <a:latin typeface="Cambria Math" panose="02040503050406030204" pitchFamily="18" charset="0"/>
                          </a:rPr>
                        </m:ctrlPr>
                      </m:accPr>
                      <m:e>
                        <m:r>
                          <m:rPr>
                            <m:sty m:val="p"/>
                          </m:rPr>
                          <a:rPr lang="en-US" sz="1600" i="1">
                            <a:latin typeface="Cambria Math" panose="02040503050406030204" pitchFamily="18" charset="0"/>
                          </a:rPr>
                          <m:t>x</m:t>
                        </m:r>
                      </m:e>
                    </m:acc>
                    <m:r>
                      <a:rPr lang="vi-VN" sz="1600" b="0" i="1">
                        <a:latin typeface="Cambria Math" panose="02040503050406030204" pitchFamily="18" charset="0"/>
                      </a:rPr>
                      <m:t>,</m:t>
                    </m:r>
                    <m:acc>
                      <m:accPr>
                        <m:chr m:val="̂"/>
                        <m:ctrlPr>
                          <a:rPr lang="en-US" sz="1600" i="1">
                            <a:latin typeface="Cambria Math" panose="02040503050406030204" pitchFamily="18" charset="0"/>
                          </a:rPr>
                        </m:ctrlPr>
                      </m:accPr>
                      <m:e>
                        <m:r>
                          <m:rPr>
                            <m:sty m:val="p"/>
                          </m:rPr>
                          <a:rPr lang="en-US" sz="1600" i="1">
                            <a:latin typeface="Cambria Math" panose="02040503050406030204" pitchFamily="18" charset="0"/>
                          </a:rPr>
                          <m:t>y</m:t>
                        </m:r>
                      </m:e>
                    </m:acc>
                    <m:r>
                      <m:rPr>
                        <m:nor/>
                      </m:rPr>
                      <a:rPr lang="en-US" sz="1600" i="0">
                        <a:latin typeface="Times New Roman" panose="02020603050405020304" pitchFamily="18" charset="0"/>
                        <a:cs typeface="Times New Roman" panose="02020603050405020304" pitchFamily="18" charset="0"/>
                      </a:rPr>
                      <m:t>)</m:t>
                    </m:r>
                  </m:oMath>
                </a14:m>
                <a:r>
                  <a:rPr lang="en-US" sz="1600">
                    <a:latin typeface="Times New Roman" panose="02020603050405020304" pitchFamily="18" charset="0"/>
                    <a:cs typeface="Times New Roman" panose="02020603050405020304" pitchFamily="18" charset="0"/>
                  </a:rPr>
                  <a:t> là toạ độ tâm của truth bounding box được tính như sau:</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1273996" y="1367175"/>
                <a:ext cx="7767261" cy="806700"/>
              </a:xfrm>
              <a:blipFill>
                <a:blip r:embed="rId2"/>
                <a:stretch>
                  <a:fillRect r="-490"/>
                </a:stretch>
              </a:blipFill>
            </p:spPr>
            <p:txBody>
              <a:bodyPr/>
              <a:lstStyle/>
              <a:p>
                <a:r>
                  <a:rPr lang="en-VN">
                    <a:noFill/>
                  </a:rPr>
                  <a:t> </a:t>
                </a:r>
              </a:p>
            </p:txBody>
          </p:sp>
        </mc:Fallback>
      </mc:AlternateContent>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7" name="Title 4">
            <a:extLst>
              <a:ext uri="{FF2B5EF4-FFF2-40B4-BE49-F238E27FC236}">
                <a16:creationId xmlns:a16="http://schemas.microsoft.com/office/drawing/2014/main" id="{7B9B12ED-C6C9-0542-ADDD-6852D5B15A06}"/>
              </a:ext>
            </a:extLst>
          </p:cNvPr>
          <p:cNvSpPr>
            <a:spLocks noGrp="1"/>
          </p:cNvSpPr>
          <p:nvPr>
            <p:ph type="title"/>
          </p:nvPr>
        </p:nvSpPr>
        <p:spPr>
          <a:xfrm>
            <a:off x="1182200" y="393475"/>
            <a:ext cx="6739500" cy="806700"/>
          </a:xfrm>
        </p:spPr>
        <p:txBody>
          <a:bodyPr/>
          <a:lstStyle/>
          <a:p>
            <a:r>
              <a:rPr lang="en-US"/>
              <a:t>LOCALIZATION LOSS</a:t>
            </a:r>
          </a:p>
        </p:txBody>
      </p:sp>
      <p:pic>
        <p:nvPicPr>
          <p:cNvPr id="8" name="Picture 7">
            <a:extLst>
              <a:ext uri="{FF2B5EF4-FFF2-40B4-BE49-F238E27FC236}">
                <a16:creationId xmlns:a16="http://schemas.microsoft.com/office/drawing/2014/main" id="{50D7D006-FEC0-4540-B835-400773F23EF6}"/>
              </a:ext>
            </a:extLst>
          </p:cNvPr>
          <p:cNvPicPr>
            <a:picLocks noChangeAspect="1"/>
          </p:cNvPicPr>
          <p:nvPr/>
        </p:nvPicPr>
        <p:blipFill>
          <a:blip r:embed="rId3"/>
          <a:stretch>
            <a:fillRect/>
          </a:stretch>
        </p:blipFill>
        <p:spPr>
          <a:xfrm>
            <a:off x="1329996" y="2054831"/>
            <a:ext cx="7775903" cy="914795"/>
          </a:xfrm>
          <a:prstGeom prst="rect">
            <a:avLst/>
          </a:prstGeom>
        </p:spPr>
      </p:pic>
      <p:sp>
        <p:nvSpPr>
          <p:cNvPr id="9" name="Text Placeholder 2">
            <a:extLst>
              <a:ext uri="{FF2B5EF4-FFF2-40B4-BE49-F238E27FC236}">
                <a16:creationId xmlns:a16="http://schemas.microsoft.com/office/drawing/2014/main" id="{D3A408EF-74ED-F64C-B9A5-B8FA23F2EB44}"/>
              </a:ext>
            </a:extLst>
          </p:cNvPr>
          <p:cNvSpPr txBox="1">
            <a:spLocks/>
          </p:cNvSpPr>
          <p:nvPr/>
        </p:nvSpPr>
        <p:spPr>
          <a:xfrm>
            <a:off x="1329996" y="2865846"/>
            <a:ext cx="7767261" cy="806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1pPr>
            <a:lvl2pPr marL="914400" marR="0" lvl="1"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2pPr>
            <a:lvl3pPr marL="1371600" marR="0" lvl="2"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3pPr>
            <a:lvl4pPr marL="1828800" marR="0" lvl="3"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4pPr>
            <a:lvl5pPr marL="2286000" marR="0" lvl="4"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5pPr>
            <a:lvl6pPr marL="2743200" marR="0" lvl="5"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6pPr>
            <a:lvl7pPr marL="3200400" marR="0" lvl="6"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7pPr>
            <a:lvl8pPr marL="3657600" marR="0" lvl="7"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8pPr>
            <a:lvl9pPr marL="4114800" marR="0" lvl="8"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9pPr>
          </a:lstStyle>
          <a:p>
            <a:pPr marL="88900" indent="0">
              <a:buFont typeface="Barlow"/>
              <a:buNone/>
            </a:pPr>
            <a:r>
              <a:rPr lang="en-US" sz="1600">
                <a:latin typeface="Times New Roman" panose="02020603050405020304" pitchFamily="18" charset="0"/>
                <a:cs typeface="Times New Roman" panose="02020603050405020304" pitchFamily="18" charset="0"/>
              </a:rPr>
              <a:t>Giá trị hàm lỗi dự đoán (w, h) của predicted bounding box v</a:t>
            </a:r>
            <a:r>
              <a:rPr lang="en-VN" sz="1600">
                <a:latin typeface="Times New Roman" panose="02020603050405020304" pitchFamily="18" charset="0"/>
                <a:cs typeface="Times New Roman" panose="02020603050405020304" pitchFamily="18" charset="0"/>
              </a:rPr>
              <a:t>ới </a:t>
            </a:r>
            <a:r>
              <a:rPr lang="en-US" sz="1600">
                <a:latin typeface="Times New Roman" panose="02020603050405020304" pitchFamily="18" charset="0"/>
                <a:cs typeface="Times New Roman" panose="02020603050405020304" pitchFamily="18" charset="0"/>
              </a:rPr>
              <a:t>truth bounding box được tính như sau:</a:t>
            </a:r>
          </a:p>
        </p:txBody>
      </p:sp>
      <p:pic>
        <p:nvPicPr>
          <p:cNvPr id="11" name="Picture 10">
            <a:extLst>
              <a:ext uri="{FF2B5EF4-FFF2-40B4-BE49-F238E27FC236}">
                <a16:creationId xmlns:a16="http://schemas.microsoft.com/office/drawing/2014/main" id="{DC19EEA4-6BAF-9948-AFDE-59DC0B6A77CA}"/>
              </a:ext>
            </a:extLst>
          </p:cNvPr>
          <p:cNvPicPr>
            <a:picLocks noChangeAspect="1"/>
          </p:cNvPicPr>
          <p:nvPr/>
        </p:nvPicPr>
        <p:blipFill>
          <a:blip r:embed="rId4"/>
          <a:stretch>
            <a:fillRect/>
          </a:stretch>
        </p:blipFill>
        <p:spPr>
          <a:xfrm>
            <a:off x="1376738" y="3661973"/>
            <a:ext cx="7767261" cy="1087852"/>
          </a:xfrm>
          <a:prstGeom prst="rect">
            <a:avLst/>
          </a:prstGeom>
        </p:spPr>
      </p:pic>
    </p:spTree>
    <p:extLst>
      <p:ext uri="{BB962C8B-B14F-4D97-AF65-F5344CB8AC3E}">
        <p14:creationId xmlns:p14="http://schemas.microsoft.com/office/powerpoint/2010/main" val="4224809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CONFIDENCE LOSS</a:t>
            </a:r>
            <a:endParaRPr/>
          </a:p>
        </p:txBody>
      </p:sp>
      <p:sp>
        <p:nvSpPr>
          <p:cNvPr id="234" name="Google Shape;234;p26"/>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235" name="Google Shape;235;p26"/>
          <p:cNvGrpSpPr/>
          <p:nvPr/>
        </p:nvGrpSpPr>
        <p:grpSpPr>
          <a:xfrm>
            <a:off x="8214395" y="634895"/>
            <a:ext cx="310214" cy="323873"/>
            <a:chOff x="3294650" y="3652450"/>
            <a:chExt cx="388350" cy="405450"/>
          </a:xfrm>
        </p:grpSpPr>
        <p:sp>
          <p:nvSpPr>
            <p:cNvPr id="236" name="Google Shape;236;p26"/>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 Placeholder 2">
            <a:extLst>
              <a:ext uri="{FF2B5EF4-FFF2-40B4-BE49-F238E27FC236}">
                <a16:creationId xmlns:a16="http://schemas.microsoft.com/office/drawing/2014/main" id="{4D015511-F9C0-4A40-A6B3-B546C1C78664}"/>
              </a:ext>
            </a:extLst>
          </p:cNvPr>
          <p:cNvSpPr txBox="1">
            <a:spLocks/>
          </p:cNvSpPr>
          <p:nvPr/>
        </p:nvSpPr>
        <p:spPr>
          <a:xfrm>
            <a:off x="1179939" y="1263079"/>
            <a:ext cx="7767261" cy="117189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1pPr>
            <a:lvl2pPr marL="914400" marR="0" lvl="1"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2pPr>
            <a:lvl3pPr marL="1371600" marR="0" lvl="2"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3pPr>
            <a:lvl4pPr marL="1828800" marR="0" lvl="3"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4pPr>
            <a:lvl5pPr marL="2286000" marR="0" lvl="4"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5pPr>
            <a:lvl6pPr marL="2743200" marR="0" lvl="5"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6pPr>
            <a:lvl7pPr marL="3200400" marR="0" lvl="6"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7pPr>
            <a:lvl8pPr marL="3657600" marR="0" lvl="7"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8pPr>
            <a:lvl9pPr marL="4114800" marR="0" lvl="8"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9pPr>
          </a:lstStyle>
          <a:p>
            <a:pPr marL="88900" indent="0">
              <a:buFont typeface="Barlow"/>
              <a:buNone/>
            </a:pPr>
            <a:r>
              <a:rPr lang="en-VN" sz="1600" dirty="0">
                <a:latin typeface="Times New Roman" panose="02020603050405020304" pitchFamily="18" charset="0"/>
                <a:cs typeface="Times New Roman" panose="02020603050405020304" pitchFamily="18" charset="0"/>
              </a:rPr>
              <a:t>Confidence loss là độ lỗi giữa dự đoán boundary box đó chứa object so với nhãn thực tế tại ô vuông đó. </a:t>
            </a:r>
          </a:p>
          <a:p>
            <a:pPr marL="88900" indent="0">
              <a:buFont typeface="Barlow"/>
              <a:buNone/>
            </a:pPr>
            <a:r>
              <a:rPr lang="en-VN" sz="1600" dirty="0">
                <a:latin typeface="Times New Roman" panose="02020603050405020304" pitchFamily="18" charset="0"/>
                <a:cs typeface="Times New Roman" panose="02020603050405020304" pitchFamily="18" charset="0"/>
              </a:rPr>
              <a:t>Độ lỗi này tính trên cả những ô vuông chứa object và không chứa object:</a:t>
            </a:r>
            <a:endParaRPr lang="en-US"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A450A41-50D7-5045-8905-B5329E606EDE}"/>
              </a:ext>
            </a:extLst>
          </p:cNvPr>
          <p:cNvPicPr>
            <a:picLocks noChangeAspect="1"/>
          </p:cNvPicPr>
          <p:nvPr/>
        </p:nvPicPr>
        <p:blipFill>
          <a:blip r:embed="rId4"/>
          <a:stretch>
            <a:fillRect/>
          </a:stretch>
        </p:blipFill>
        <p:spPr>
          <a:xfrm>
            <a:off x="1625599" y="2355849"/>
            <a:ext cx="7153365" cy="524169"/>
          </a:xfrm>
          <a:prstGeom prst="rect">
            <a:avLst/>
          </a:prstGeom>
        </p:spPr>
      </p:pic>
    </p:spTree>
    <p:extLst>
      <p:ext uri="{BB962C8B-B14F-4D97-AF65-F5344CB8AC3E}">
        <p14:creationId xmlns:p14="http://schemas.microsoft.com/office/powerpoint/2010/main" val="3366631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6" name="Google Shape;232;p26">
            <a:extLst>
              <a:ext uri="{FF2B5EF4-FFF2-40B4-BE49-F238E27FC236}">
                <a16:creationId xmlns:a16="http://schemas.microsoft.com/office/drawing/2014/main" id="{6AA89DFC-8C99-2147-9295-3E8DAB766D3F}"/>
              </a:ext>
            </a:extLst>
          </p:cNvPr>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TOTAL LOSS</a:t>
            </a:r>
            <a:endParaRPr dirty="0"/>
          </a:p>
        </p:txBody>
      </p:sp>
      <p:sp>
        <p:nvSpPr>
          <p:cNvPr id="7" name="Text Placeholder 2">
            <a:extLst>
              <a:ext uri="{FF2B5EF4-FFF2-40B4-BE49-F238E27FC236}">
                <a16:creationId xmlns:a16="http://schemas.microsoft.com/office/drawing/2014/main" id="{36B19AA1-FEC8-0546-B062-144597F7D598}"/>
              </a:ext>
            </a:extLst>
          </p:cNvPr>
          <p:cNvSpPr txBox="1">
            <a:spLocks/>
          </p:cNvSpPr>
          <p:nvPr/>
        </p:nvSpPr>
        <p:spPr>
          <a:xfrm>
            <a:off x="1179939" y="1263080"/>
            <a:ext cx="7767261" cy="48352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1pPr>
            <a:lvl2pPr marL="914400" marR="0" lvl="1"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2pPr>
            <a:lvl3pPr marL="1371600" marR="0" lvl="2"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3pPr>
            <a:lvl4pPr marL="1828800" marR="0" lvl="3"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4pPr>
            <a:lvl5pPr marL="2286000" marR="0" lvl="4"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5pPr>
            <a:lvl6pPr marL="2743200" marR="0" lvl="5"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6pPr>
            <a:lvl7pPr marL="3200400" marR="0" lvl="6"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7pPr>
            <a:lvl8pPr marL="3657600" marR="0" lvl="7"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8pPr>
            <a:lvl9pPr marL="4114800" marR="0" lvl="8" indent="-368300" algn="l" rtl="0">
              <a:lnSpc>
                <a:spcPct val="100000"/>
              </a:lnSpc>
              <a:spcBef>
                <a:spcPts val="0"/>
              </a:spcBef>
              <a:spcAft>
                <a:spcPts val="0"/>
              </a:spcAft>
              <a:buClr>
                <a:srgbClr val="D9D9D9"/>
              </a:buClr>
              <a:buSzPts val="2200"/>
              <a:buFont typeface="Barlow"/>
              <a:buChar char="■"/>
              <a:defRPr sz="2200" b="0" i="0" u="none" strike="noStrike" cap="none">
                <a:solidFill>
                  <a:srgbClr val="434343"/>
                </a:solidFill>
                <a:latin typeface="Barlow"/>
                <a:ea typeface="Barlow"/>
                <a:cs typeface="Barlow"/>
                <a:sym typeface="Barlow"/>
              </a:defRPr>
            </a:lvl9pPr>
          </a:lstStyle>
          <a:p>
            <a:pPr marL="88900" indent="0">
              <a:buFont typeface="Barlow"/>
              <a:buNone/>
            </a:pPr>
            <a:r>
              <a:rPr lang="en-US" sz="1600" dirty="0" err="1">
                <a:latin typeface="Times New Roman" panose="02020603050405020304" pitchFamily="18" charset="0"/>
                <a:cs typeface="Times New Roman" panose="02020603050405020304" pitchFamily="18" charset="0"/>
              </a:rPr>
              <a:t>Tổng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3 </a:t>
            </a:r>
            <a:r>
              <a:rPr lang="en-US" sz="1600" dirty="0" err="1">
                <a:latin typeface="Times New Roman" panose="02020603050405020304" pitchFamily="18" charset="0"/>
                <a:cs typeface="Times New Roman" panose="02020603050405020304" pitchFamily="18" charset="0"/>
              </a:rPr>
              <a:t>hàm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cs typeface="Times New Roman" panose="02020603050405020304" pitchFamily="18" charset="0"/>
              </a:rPr>
              <a:t>:</a:t>
            </a:r>
          </a:p>
          <a:p>
            <a:pPr marL="88900" indent="0">
              <a:buFont typeface="Barlow"/>
              <a:buNone/>
            </a:pPr>
            <a:endParaRPr lang="en-US" sz="1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8C863A1-58AF-574B-9729-6FBA8BBB07D9}"/>
              </a:ext>
            </a:extLst>
          </p:cNvPr>
          <p:cNvPicPr>
            <a:picLocks noChangeAspect="1"/>
          </p:cNvPicPr>
          <p:nvPr/>
        </p:nvPicPr>
        <p:blipFill>
          <a:blip r:embed="rId2"/>
          <a:stretch>
            <a:fillRect/>
          </a:stretch>
        </p:blipFill>
        <p:spPr>
          <a:xfrm>
            <a:off x="2058540" y="1809512"/>
            <a:ext cx="5183409" cy="483527"/>
          </a:xfrm>
          <a:prstGeom prst="rect">
            <a:avLst/>
          </a:prstGeom>
        </p:spPr>
      </p:pic>
      <p:pic>
        <p:nvPicPr>
          <p:cNvPr id="10" name="Picture 9">
            <a:extLst>
              <a:ext uri="{FF2B5EF4-FFF2-40B4-BE49-F238E27FC236}">
                <a16:creationId xmlns:a16="http://schemas.microsoft.com/office/drawing/2014/main" id="{1CA9B9F7-8E87-1749-8613-906D0C2C0FC4}"/>
              </a:ext>
            </a:extLst>
          </p:cNvPr>
          <p:cNvPicPr>
            <a:picLocks noChangeAspect="1"/>
          </p:cNvPicPr>
          <p:nvPr/>
        </p:nvPicPr>
        <p:blipFill>
          <a:blip r:embed="rId3"/>
          <a:stretch>
            <a:fillRect/>
          </a:stretch>
        </p:blipFill>
        <p:spPr>
          <a:xfrm>
            <a:off x="2058539" y="2355942"/>
            <a:ext cx="4117289" cy="2393883"/>
          </a:xfrm>
          <a:prstGeom prst="rect">
            <a:avLst/>
          </a:prstGeom>
        </p:spPr>
      </p:pic>
    </p:spTree>
    <p:extLst>
      <p:ext uri="{BB962C8B-B14F-4D97-AF65-F5344CB8AC3E}">
        <p14:creationId xmlns:p14="http://schemas.microsoft.com/office/powerpoint/2010/main" val="2455451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Mạng</a:t>
            </a:r>
            <a:r>
              <a:rPr lang="en-US" dirty="0"/>
              <a:t> YOLO V2</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4" name="TextBox 3"/>
          <p:cNvSpPr txBox="1"/>
          <p:nvPr/>
        </p:nvSpPr>
        <p:spPr>
          <a:xfrm>
            <a:off x="1687154" y="1610592"/>
            <a:ext cx="7063246" cy="3108543"/>
          </a:xfrm>
          <a:prstGeom prst="rect">
            <a:avLst/>
          </a:prstGeom>
          <a:noFill/>
        </p:spPr>
        <p:txBody>
          <a:bodyPr wrap="square" rtlCol="0">
            <a:spAutoFit/>
          </a:bodyPr>
          <a:lstStyle/>
          <a:p>
            <a:pPr marL="457200" indent="-457200">
              <a:buAutoNum type="arabicPeriod"/>
            </a:pPr>
            <a:r>
              <a:rPr lang="en-US" sz="1800" b="1" dirty="0" err="1">
                <a:solidFill>
                  <a:schemeClr val="tx1"/>
                </a:solidFill>
              </a:rPr>
              <a:t>Cấu</a:t>
            </a:r>
            <a:r>
              <a:rPr lang="en-US" sz="1800" b="1" dirty="0">
                <a:solidFill>
                  <a:schemeClr val="tx1"/>
                </a:solidFill>
              </a:rPr>
              <a:t> </a:t>
            </a:r>
            <a:r>
              <a:rPr lang="en-US" sz="1800" b="1" dirty="0" err="1">
                <a:solidFill>
                  <a:schemeClr val="tx1"/>
                </a:solidFill>
              </a:rPr>
              <a:t>trúc</a:t>
            </a:r>
            <a:endParaRPr lang="en-US" sz="1800" b="1" dirty="0">
              <a:solidFill>
                <a:schemeClr val="tx1"/>
              </a:solidFill>
            </a:endParaRPr>
          </a:p>
          <a:p>
            <a:endParaRPr lang="en-US" sz="1800" b="1" dirty="0">
              <a:solidFill>
                <a:schemeClr val="tx1"/>
              </a:solidFill>
            </a:endParaRP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YOLO version 1 </a:t>
            </a:r>
            <a:r>
              <a:rPr lang="en-US" sz="1600" dirty="0" err="1">
                <a:solidFill>
                  <a:schemeClr val="tx1"/>
                </a:solidFill>
                <a:latin typeface="Times New Roman" panose="02020603050405020304" pitchFamily="18" charset="0"/>
                <a:cs typeface="Times New Roman" panose="02020603050405020304" pitchFamily="18" charset="0"/>
              </a:rPr>
              <a:t>gây</a:t>
            </a:r>
            <a:r>
              <a:rPr lang="en-US" sz="1600" dirty="0">
                <a:solidFill>
                  <a:schemeClr val="tx1"/>
                </a:solidFill>
                <a:latin typeface="Times New Roman" panose="02020603050405020304" pitchFamily="18" charset="0"/>
                <a:cs typeface="Times New Roman" panose="02020603050405020304" pitchFamily="18" charset="0"/>
              </a:rPr>
              <a:t> ra </a:t>
            </a:r>
            <a:r>
              <a:rPr lang="en-US" sz="1600" dirty="0" err="1">
                <a:solidFill>
                  <a:schemeClr val="tx1"/>
                </a:solidFill>
                <a:latin typeface="Times New Roman" panose="02020603050405020304" pitchFamily="18" charset="0"/>
                <a:cs typeface="Times New Roman" panose="02020603050405020304" pitchFamily="18" charset="0"/>
              </a:rPr>
              <a:t>rất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nhiều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lỗi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về</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định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vị</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trí</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của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vật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thể</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hơn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nữa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thì</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giá</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trị</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luôn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thấp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Nên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phát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triển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lên</a:t>
            </a:r>
            <a:r>
              <a:rPr lang="en-US" sz="1600" dirty="0">
                <a:solidFill>
                  <a:schemeClr val="tx1"/>
                </a:solidFill>
                <a:latin typeface="Times New Roman" panose="02020603050405020304" pitchFamily="18" charset="0"/>
                <a:cs typeface="Times New Roman" panose="02020603050405020304" pitchFamily="18" charset="0"/>
              </a:rPr>
              <a:t> version 2 </a:t>
            </a:r>
            <a:r>
              <a:rPr lang="en-US" sz="1600" dirty="0" err="1">
                <a:solidFill>
                  <a:schemeClr val="tx1"/>
                </a:solidFill>
                <a:latin typeface="Times New Roman" panose="02020603050405020304" pitchFamily="18" charset="0"/>
                <a:cs typeface="Times New Roman" panose="02020603050405020304" pitchFamily="18" charset="0"/>
              </a:rPr>
              <a:t>nhằm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mục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đích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giải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quyết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những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vấn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đề</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với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những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cải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tiến</a:t>
            </a:r>
            <a:r>
              <a:rPr lang="en-US" sz="1600" dirty="0">
                <a:solidFill>
                  <a:schemeClr val="tx1"/>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err="1">
                <a:solidFill>
                  <a:schemeClr val="tx1"/>
                </a:solidFill>
                <a:latin typeface="Times New Roman" panose="02020603050405020304" pitchFamily="18" charset="0"/>
                <a:cs typeface="Times New Roman" panose="02020603050405020304" pitchFamily="18" charset="0"/>
              </a:rPr>
              <a:t>Thêm</a:t>
            </a:r>
            <a:r>
              <a:rPr lang="en-US" sz="1600" dirty="0">
                <a:solidFill>
                  <a:schemeClr val="tx1"/>
                </a:solidFill>
                <a:latin typeface="Times New Roman" panose="02020603050405020304" pitchFamily="18" charset="0"/>
                <a:cs typeface="Times New Roman" panose="02020603050405020304" pitchFamily="18" charset="0"/>
              </a:rPr>
              <a:t> Batch Normalization (</a:t>
            </a:r>
            <a:r>
              <a:rPr lang="en-US" sz="1600" b="1" dirty="0">
                <a:solidFill>
                  <a:schemeClr val="tx1"/>
                </a:solidFill>
                <a:latin typeface="Times New Roman" panose="02020603050405020304" pitchFamily="18" charset="0"/>
                <a:cs typeface="Times New Roman" panose="02020603050405020304" pitchFamily="18" charset="0"/>
              </a:rPr>
              <a:t>BN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Thêm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b="1" dirty="0">
                <a:solidFill>
                  <a:schemeClr val="tx1"/>
                </a:solidFill>
                <a:latin typeface="Times New Roman" panose="02020603050405020304" pitchFamily="18" charset="0"/>
                <a:cs typeface="Times New Roman" panose="02020603050405020304" pitchFamily="18" charset="0"/>
              </a:rPr>
              <a:t>BN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tất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lớp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chập</a:t>
            </a:r>
            <a:endParaRPr lang="en-US" sz="1600" dirty="0">
              <a:solidFill>
                <a:schemeClr val="tx1"/>
              </a:solidFill>
              <a:latin typeface="Times New Roman" panose="02020603050405020304" pitchFamily="18" charset="0"/>
              <a:cs typeface="Times New Roman" panose="02020603050405020304" pitchFamily="18" charset="0"/>
            </a:endParaRPr>
          </a:p>
          <a:p>
            <a:pPr algn="just"/>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err="1">
                <a:solidFill>
                  <a:schemeClr val="tx1"/>
                </a:solidFill>
                <a:latin typeface="Times New Roman" panose="02020603050405020304" pitchFamily="18" charset="0"/>
                <a:cs typeface="Times New Roman" panose="02020603050405020304" pitchFamily="18" charset="0"/>
              </a:rPr>
              <a:t>Lợi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ích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Việc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này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thể</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giúp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chúng</a:t>
            </a:r>
            <a:r>
              <a:rPr lang="en-US" sz="1600" dirty="0">
                <a:solidFill>
                  <a:schemeClr val="tx1"/>
                </a:solidFill>
                <a:latin typeface="Times New Roman" panose="02020603050405020304" pitchFamily="18" charset="0"/>
                <a:cs typeface="Times New Roman" panose="02020603050405020304" pitchFamily="18" charset="0"/>
              </a:rPr>
              <a:t> ta </a:t>
            </a:r>
            <a:r>
              <a:rPr lang="en-US" sz="1600" dirty="0" err="1">
                <a:solidFill>
                  <a:schemeClr val="tx1"/>
                </a:solidFill>
                <a:latin typeface="Times New Roman" panose="02020603050405020304" pitchFamily="18" charset="0"/>
                <a:cs typeface="Times New Roman" panose="02020603050405020304" pitchFamily="18" charset="0"/>
              </a:rPr>
              <a:t>tránh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được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hiện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tượng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giá</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trị</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rơi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vào</a:t>
            </a:r>
            <a:r>
              <a:rPr lang="en-US" sz="1600"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khoảng</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bão</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hòa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sau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đi</a:t>
            </a:r>
            <a:r>
              <a:rPr lang="en-US" sz="1600" dirty="0">
                <a:solidFill>
                  <a:schemeClr val="tx1"/>
                </a:solidFill>
                <a:latin typeface="Times New Roman" panose="02020603050405020304" pitchFamily="18" charset="0"/>
                <a:cs typeface="Times New Roman" panose="02020603050405020304" pitchFamily="18" charset="0"/>
              </a:rPr>
              <a:t> qua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hàm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kích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hoạt</a:t>
            </a:r>
            <a:r>
              <a:rPr lang="en-US" sz="1600" dirty="0">
                <a:solidFill>
                  <a:schemeClr val="tx1"/>
                </a:solidFill>
                <a:latin typeface="Times New Roman" panose="02020603050405020304" pitchFamily="18" charset="0"/>
                <a:cs typeface="Times New Roman" panose="02020603050405020304" pitchFamily="18" charset="0"/>
              </a:rPr>
              <a:t> phi </a:t>
            </a:r>
            <a:r>
              <a:rPr lang="en-US" sz="1600" dirty="0" err="1">
                <a:solidFill>
                  <a:schemeClr val="tx1"/>
                </a:solidFill>
                <a:latin typeface="Times New Roman" panose="02020603050405020304" pitchFamily="18" charset="0"/>
                <a:cs typeface="Times New Roman" panose="02020603050405020304" pitchFamily="18" charset="0"/>
              </a:rPr>
              <a:t>tuyển</a:t>
            </a:r>
            <a:endParaRPr lang="en-US" sz="1600" dirty="0">
              <a:solidFill>
                <a:schemeClr val="tx1"/>
              </a:solidFill>
              <a:latin typeface="Times New Roman" panose="02020603050405020304" pitchFamily="18" charset="0"/>
              <a:cs typeface="Times New Roman" panose="02020603050405020304" pitchFamily="18" charset="0"/>
            </a:endParaRPr>
          </a:p>
          <a:p>
            <a:pPr algn="just"/>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Sau </a:t>
            </a:r>
            <a:r>
              <a:rPr lang="en-US" sz="1600" dirty="0" err="1">
                <a:solidFill>
                  <a:schemeClr val="tx1"/>
                </a:solidFill>
                <a:latin typeface="Times New Roman" panose="02020603050405020304" pitchFamily="18" charset="0"/>
                <a:cs typeface="Times New Roman" panose="02020603050405020304" pitchFamily="18" charset="0"/>
              </a:rPr>
              <a:t>khi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áp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dụng</a:t>
            </a:r>
            <a:r>
              <a:rPr lang="en-US" sz="1600" dirty="0">
                <a:solidFill>
                  <a:schemeClr val="tx1"/>
                </a:solidFill>
                <a:latin typeface="Times New Roman" panose="02020603050405020304" pitchFamily="18" charset="0"/>
                <a:cs typeface="Times New Roman" panose="02020603050405020304" pitchFamily="18" charset="0"/>
              </a:rPr>
              <a:t> </a:t>
            </a:r>
            <a:r>
              <a:rPr lang="en-US" sz="1600" b="1" dirty="0">
                <a:solidFill>
                  <a:schemeClr val="tx1"/>
                </a:solidFill>
                <a:latin typeface="Times New Roman" panose="02020603050405020304" pitchFamily="18" charset="0"/>
                <a:cs typeface="Times New Roman" panose="02020603050405020304" pitchFamily="18" charset="0"/>
              </a:rPr>
              <a:t>BN </a:t>
            </a:r>
            <a:r>
              <a:rPr lang="en-US" sz="1600" dirty="0" err="1">
                <a:solidFill>
                  <a:schemeClr val="tx1"/>
                </a:solidFill>
                <a:latin typeface="Times New Roman" panose="02020603050405020304" pitchFamily="18" charset="0"/>
                <a:cs typeface="Times New Roman" panose="02020603050405020304" pitchFamily="18" charset="0"/>
              </a:rPr>
              <a:t>thì</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giá</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trị</a:t>
            </a:r>
            <a:r>
              <a:rPr lang="en-US" sz="1600"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mAP</a:t>
            </a:r>
            <a:r>
              <a:rPr lang="en-US" sz="1600" u="sng" dirty="0">
                <a:solidFill>
                  <a:schemeClr val="tx1"/>
                </a:solidFill>
                <a:latin typeface="Times New Roman" panose="02020603050405020304" pitchFamily="18" charset="0"/>
                <a:cs typeface="Times New Roman" panose="02020603050405020304" pitchFamily="18" charset="0"/>
                <a:hlinkClick r:id="rId2"/>
              </a:rPr>
              <a:t> </a:t>
            </a:r>
            <a:r>
              <a:rPr lang="en-US" sz="1600" dirty="0" err="1">
                <a:solidFill>
                  <a:schemeClr val="tx1"/>
                </a:solidFill>
                <a:latin typeface="Times New Roman" panose="02020603050405020304" pitchFamily="18" charset="0"/>
                <a:cs typeface="Times New Roman" panose="02020603050405020304" pitchFamily="18" charset="0"/>
              </a:rPr>
              <a:t>của</a:t>
            </a:r>
            <a:r>
              <a:rPr lang="en-US" sz="1600" dirty="0">
                <a:solidFill>
                  <a:schemeClr val="tx1"/>
                </a:solidFill>
                <a:latin typeface="Times New Roman" panose="02020603050405020304" pitchFamily="18" charset="0"/>
                <a:cs typeface="Times New Roman" panose="02020603050405020304" pitchFamily="18" charset="0"/>
              </a:rPr>
              <a:t> model </a:t>
            </a:r>
            <a:r>
              <a:rPr lang="en-US" sz="1600" dirty="0" err="1">
                <a:solidFill>
                  <a:schemeClr val="tx1"/>
                </a:solidFill>
                <a:latin typeface="Times New Roman" panose="02020603050405020304" pitchFamily="18" charset="0"/>
                <a:cs typeface="Times New Roman" panose="02020603050405020304" pitchFamily="18" charset="0"/>
              </a:rPr>
              <a:t>đã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tăng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thêm</a:t>
            </a:r>
            <a:r>
              <a:rPr lang="en-US" sz="1600" dirty="0">
                <a:solidFill>
                  <a:schemeClr val="tx1"/>
                </a:solidFill>
                <a:latin typeface="Times New Roman" panose="02020603050405020304" pitchFamily="18" charset="0"/>
                <a:cs typeface="Times New Roman" panose="02020603050405020304" pitchFamily="18" charset="0"/>
              </a:rPr>
              <a:t> 2%.</a:t>
            </a:r>
          </a:p>
        </p:txBody>
      </p:sp>
    </p:spTree>
    <p:extLst>
      <p:ext uri="{BB962C8B-B14F-4D97-AF65-F5344CB8AC3E}">
        <p14:creationId xmlns:p14="http://schemas.microsoft.com/office/powerpoint/2010/main" val="3893420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br>
              <a:rPr lang="en-US" sz="1400">
                <a:solidFill>
                  <a:schemeClr val="bg1"/>
                </a:solidFill>
                <a:latin typeface="Times New Roman" panose="02020603050405020304" pitchFamily="18" charset="0"/>
                <a:cs typeface="Times New Roman" panose="02020603050405020304" pitchFamily="18" charset="0"/>
              </a:rPr>
            </a:br>
            <a:br>
              <a:rPr lang="en-US" sz="1400">
                <a:solidFill>
                  <a:schemeClr val="bg1"/>
                </a:solidFill>
                <a:latin typeface="Times New Roman" panose="02020603050405020304" pitchFamily="18" charset="0"/>
                <a:cs typeface="Times New Roman" panose="02020603050405020304" pitchFamily="18" charset="0"/>
              </a:rPr>
            </a:br>
            <a:r>
              <a:rPr lang="en-US" sz="1400">
                <a:solidFill>
                  <a:schemeClr val="bg1"/>
                </a:solidFill>
                <a:latin typeface="Times New Roman" panose="02020603050405020304" pitchFamily="18" charset="0"/>
                <a:cs typeface="Times New Roman" panose="02020603050405020304" pitchFamily="18" charset="0"/>
              </a:rPr>
              <a:t>Môn Học: Tính Toán Mềm</a:t>
            </a:r>
            <a:br>
              <a:rPr lang="en-US" sz="1400">
                <a:solidFill>
                  <a:schemeClr val="bg1"/>
                </a:solidFill>
                <a:latin typeface="Times New Roman" panose="02020603050405020304" pitchFamily="18" charset="0"/>
                <a:cs typeface="Times New Roman" panose="02020603050405020304" pitchFamily="18" charset="0"/>
              </a:rPr>
            </a:br>
            <a:r>
              <a:rPr lang="en-US" sz="1400">
                <a:solidFill>
                  <a:schemeClr val="bg1"/>
                </a:solidFill>
                <a:latin typeface="Times New Roman" panose="02020603050405020304" pitchFamily="18" charset="0"/>
                <a:cs typeface="Times New Roman" panose="02020603050405020304" pitchFamily="18" charset="0"/>
              </a:rPr>
              <a:t>Giảng </a:t>
            </a:r>
            <a:r>
              <a:rPr lang="en-US" sz="1400" dirty="0" err="1">
                <a:solidFill>
                  <a:schemeClr val="bg1"/>
                </a:solidFill>
                <a:latin typeface="Times New Roman" panose="02020603050405020304" pitchFamily="18" charset="0"/>
                <a:cs typeface="Times New Roman" panose="02020603050405020304" pitchFamily="18" charset="0"/>
              </a:rPr>
              <a:t>Viên</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TS.Vũ</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Việt</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Thắng</a:t>
            </a:r>
            <a:br>
              <a:rPr lang="en-US" sz="1400" dirty="0">
                <a:solidFill>
                  <a:schemeClr val="bg1"/>
                </a:solidFill>
                <a:latin typeface="Times New Roman" panose="02020603050405020304" pitchFamily="18" charset="0"/>
                <a:cs typeface="Times New Roman" panose="02020603050405020304" pitchFamily="18" charset="0"/>
              </a:rPr>
            </a:br>
            <a:r>
              <a:rPr lang="en-US" sz="1400" dirty="0" err="1">
                <a:solidFill>
                  <a:schemeClr val="bg1"/>
                </a:solidFill>
                <a:latin typeface="Times New Roman" panose="02020603050405020304" pitchFamily="18" charset="0"/>
                <a:cs typeface="Times New Roman" panose="02020603050405020304" pitchFamily="18" charset="0"/>
              </a:rPr>
              <a:t>Nhóm</a:t>
            </a:r>
            <a:r>
              <a:rPr lang="en-US" sz="1400">
                <a:solidFill>
                  <a:schemeClr val="bg1"/>
                </a:solidFill>
                <a:latin typeface="Times New Roman" panose="02020603050405020304" pitchFamily="18" charset="0"/>
                <a:cs typeface="Times New Roman" panose="02020603050405020304" pitchFamily="18" charset="0"/>
              </a:rPr>
              <a:t>: 8</a:t>
            </a:r>
            <a:br>
              <a:rPr lang="en-US" sz="1400" dirty="0">
                <a:solidFill>
                  <a:schemeClr val="bg1"/>
                </a:solidFill>
                <a:latin typeface="Times New Roman" panose="02020603050405020304" pitchFamily="18" charset="0"/>
                <a:cs typeface="Times New Roman" panose="02020603050405020304" pitchFamily="18" charset="0"/>
              </a:rPr>
            </a:br>
            <a:r>
              <a:rPr lang="en-US" sz="1400" dirty="0" err="1">
                <a:solidFill>
                  <a:schemeClr val="bg1"/>
                </a:solidFill>
                <a:latin typeface="Times New Roman" panose="02020603050405020304" pitchFamily="18" charset="0"/>
                <a:cs typeface="Times New Roman" panose="02020603050405020304" pitchFamily="18" charset="0"/>
              </a:rPr>
              <a:t>Thành</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Viên</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Nguyễn</a:t>
            </a:r>
            <a:r>
              <a:rPr lang="en-US" sz="1400" dirty="0">
                <a:solidFill>
                  <a:schemeClr val="bg1"/>
                </a:solidFill>
                <a:latin typeface="Times New Roman" panose="02020603050405020304" pitchFamily="18" charset="0"/>
                <a:cs typeface="Times New Roman" panose="02020603050405020304" pitchFamily="18" charset="0"/>
              </a:rPr>
              <a:t> </a:t>
            </a:r>
            <a:r>
              <a:rPr lang="en-US" sz="1400">
                <a:solidFill>
                  <a:schemeClr val="bg1"/>
                </a:solidFill>
                <a:latin typeface="Times New Roman" panose="02020603050405020304" pitchFamily="18" charset="0"/>
                <a:cs typeface="Times New Roman" panose="02020603050405020304" pitchFamily="18" charset="0"/>
              </a:rPr>
              <a:t>Duy Quang</a:t>
            </a:r>
            <a:br>
              <a:rPr lang="en-US" sz="1400">
                <a:solidFill>
                  <a:schemeClr val="bg1"/>
                </a:solidFill>
                <a:latin typeface="Times New Roman" panose="02020603050405020304" pitchFamily="18" charset="0"/>
                <a:cs typeface="Times New Roman" panose="02020603050405020304" pitchFamily="18" charset="0"/>
              </a:rPr>
            </a:br>
            <a:r>
              <a:rPr lang="en-US" sz="1400">
                <a:solidFill>
                  <a:schemeClr val="bg1"/>
                </a:solidFill>
                <a:latin typeface="Times New Roman" panose="02020603050405020304" pitchFamily="18" charset="0"/>
                <a:cs typeface="Times New Roman" panose="02020603050405020304" pitchFamily="18" charset="0"/>
              </a:rPr>
              <a:t>	  Trần Thọ Bằng</a:t>
            </a:r>
            <a:br>
              <a:rPr lang="en-US" sz="1400" dirty="0">
                <a:solidFill>
                  <a:schemeClr val="bg1"/>
                </a:solidFill>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Trần</a:t>
            </a:r>
            <a:r>
              <a:rPr lang="en-US" sz="1400" dirty="0">
                <a:solidFill>
                  <a:schemeClr val="bg1"/>
                </a:solidFill>
                <a:latin typeface="Times New Roman" panose="02020603050405020304" pitchFamily="18" charset="0"/>
                <a:cs typeface="Times New Roman" panose="02020603050405020304" pitchFamily="18" charset="0"/>
              </a:rPr>
              <a:t> Cao Duy</a:t>
            </a:r>
            <a:br>
              <a:rPr lang="en-US" sz="1400" dirty="0">
                <a:solidFill>
                  <a:schemeClr val="bg1"/>
                </a:solidFill>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Không</a:t>
            </a:r>
            <a:r>
              <a:rPr lang="en-US" sz="1400" dirty="0">
                <a:solidFill>
                  <a:schemeClr val="bg1"/>
                </a:solidFill>
                <a:latin typeface="Times New Roman" panose="02020603050405020304" pitchFamily="18" charset="0"/>
                <a:cs typeface="Times New Roman" panose="02020603050405020304" pitchFamily="18" charset="0"/>
              </a:rPr>
              <a:t> Quang </a:t>
            </a:r>
            <a:r>
              <a:rPr lang="en-US" sz="1400" dirty="0" err="1">
                <a:solidFill>
                  <a:schemeClr val="bg1"/>
                </a:solidFill>
                <a:latin typeface="Times New Roman" panose="02020603050405020304" pitchFamily="18" charset="0"/>
                <a:cs typeface="Times New Roman" panose="02020603050405020304" pitchFamily="18" charset="0"/>
              </a:rPr>
              <a:t>Hà</a:t>
            </a:r>
            <a:br>
              <a:rPr lang="en-US" sz="1400" dirty="0">
                <a:solidFill>
                  <a:schemeClr val="bg1"/>
                </a:solidFill>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Ngô</a:t>
            </a:r>
            <a:r>
              <a:rPr lang="en-US" sz="1400" dirty="0">
                <a:solidFill>
                  <a:schemeClr val="bg1"/>
                </a:solidFill>
                <a:latin typeface="Times New Roman" panose="02020603050405020304" pitchFamily="18" charset="0"/>
                <a:cs typeface="Times New Roman" panose="02020603050405020304" pitchFamily="18" charset="0"/>
              </a:rPr>
              <a:t> Minh </a:t>
            </a:r>
            <a:r>
              <a:rPr lang="en-US" sz="1400" dirty="0" err="1">
                <a:solidFill>
                  <a:schemeClr val="bg1"/>
                </a:solidFill>
                <a:latin typeface="Times New Roman" panose="02020603050405020304" pitchFamily="18" charset="0"/>
                <a:cs typeface="Times New Roman" panose="02020603050405020304" pitchFamily="18" charset="0"/>
              </a:rPr>
              <a:t>Khuê</a:t>
            </a:r>
            <a:br>
              <a:rPr lang="en-US" sz="1400" dirty="0">
                <a:solidFill>
                  <a:schemeClr val="bg1"/>
                </a:solidFill>
                <a:latin typeface="Times New Roman" panose="02020603050405020304" pitchFamily="18" charset="0"/>
                <a:cs typeface="Times New Roman" panose="02020603050405020304" pitchFamily="18" charset="0"/>
              </a:rPr>
            </a:br>
            <a:br>
              <a:rPr lang="en-US" sz="1400" dirty="0">
                <a:solidFill>
                  <a:schemeClr val="bg1"/>
                </a:solidFill>
                <a:latin typeface="Times New Roman" panose="02020603050405020304" pitchFamily="18" charset="0"/>
                <a:cs typeface="Times New Roman" panose="02020603050405020304" pitchFamily="18" charset="0"/>
              </a:rPr>
            </a:br>
            <a:endParaRPr lang="en-US" sz="1400" dirty="0">
              <a:solidFill>
                <a:schemeClr val="bg1"/>
              </a:solidFill>
            </a:endParaRPr>
          </a:p>
        </p:txBody>
      </p:sp>
    </p:spTree>
    <p:extLst>
      <p:ext uri="{BB962C8B-B14F-4D97-AF65-F5344CB8AC3E}">
        <p14:creationId xmlns:p14="http://schemas.microsoft.com/office/powerpoint/2010/main" val="73161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Mạng</a:t>
            </a:r>
            <a:r>
              <a:rPr lang="en-US" dirty="0"/>
              <a:t> YOLOv2</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4" name="TextBox 3"/>
          <p:cNvSpPr txBox="1"/>
          <p:nvPr/>
        </p:nvSpPr>
        <p:spPr>
          <a:xfrm>
            <a:off x="1761990" y="1735283"/>
            <a:ext cx="7062695" cy="2554545"/>
          </a:xfrm>
          <a:prstGeom prst="rect">
            <a:avLst/>
          </a:prstGeom>
          <a:noFill/>
        </p:spPr>
        <p:txBody>
          <a:bodyPr wrap="square" rtlCol="0">
            <a:spAutoFit/>
          </a:bodyPr>
          <a:lstStyle/>
          <a:p>
            <a:r>
              <a:rPr lang="en-US" sz="1600" b="1" dirty="0" err="1">
                <a:latin typeface="Times New Roman" panose="02020603050405020304" pitchFamily="18" charset="0"/>
                <a:cs typeface="Times New Roman" panose="02020603050405020304" pitchFamily="18" charset="0"/>
              </a:rPr>
              <a:t>Bộ</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phân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giải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phân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loại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cao</a:t>
            </a:r>
            <a:endParaRPr lang="en-US" sz="1600" b="1"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YOLO version 1 </a:t>
            </a:r>
            <a:r>
              <a:rPr lang="en-US" sz="1600" dirty="0" err="1">
                <a:latin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loại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ảnh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thước</a:t>
            </a:r>
            <a:r>
              <a:rPr lang="en-US" sz="1600" dirty="0">
                <a:latin typeface="Times New Roman" panose="02020603050405020304" pitchFamily="18" charset="0"/>
                <a:cs typeface="Times New Roman" panose="02020603050405020304" pitchFamily="18" charset="0"/>
              </a:rPr>
              <a:t> 224×224, </a:t>
            </a:r>
            <a:r>
              <a:rPr lang="en-US" sz="1600" dirty="0" err="1">
                <a:latin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tăng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lên</a:t>
            </a:r>
            <a:r>
              <a:rPr lang="en-US" sz="1600" dirty="0">
                <a:latin typeface="Times New Roman" panose="02020603050405020304" pitchFamily="18" charset="0"/>
                <a:cs typeface="Times New Roman" panose="02020603050405020304" pitchFamily="18" charset="0"/>
              </a:rPr>
              <a:t> 448×448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dạng</a:t>
            </a: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Còn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version 2, </a:t>
            </a:r>
            <a:r>
              <a:rPr lang="en-US" sz="1600" dirty="0" err="1">
                <a:latin typeface="Times New Roman" panose="02020603050405020304" pitchFamily="18" charset="0"/>
                <a:cs typeface="Times New Roman" panose="02020603050405020304" pitchFamily="18" charset="0"/>
              </a:rPr>
              <a:t>tác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vẫn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loại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ảnh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thước</a:t>
            </a:r>
            <a:r>
              <a:rPr lang="en-US" sz="1600" dirty="0">
                <a:latin typeface="Times New Roman" panose="02020603050405020304" pitchFamily="18" charset="0"/>
                <a:cs typeface="Times New Roman" panose="02020603050405020304" pitchFamily="18" charset="0"/>
              </a:rPr>
              <a:t> 224×224, </a:t>
            </a:r>
            <a:r>
              <a:rPr lang="en-US" sz="1600" dirty="0" err="1">
                <a:latin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tiếp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ảnh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thước</a:t>
            </a:r>
            <a:r>
              <a:rPr lang="en-US" sz="1600" dirty="0">
                <a:latin typeface="Times New Roman" panose="02020603050405020304" pitchFamily="18" charset="0"/>
                <a:cs typeface="Times New Roman" panose="02020603050405020304" pitchFamily="18" charset="0"/>
              </a:rPr>
              <a:t> 448×448 ở 10 epochs </a:t>
            </a:r>
            <a:r>
              <a:rPr lang="en-US" sz="1600" dirty="0" err="1">
                <a:latin typeface="Times New Roman" panose="02020603050405020304" pitchFamily="18" charset="0"/>
                <a:cs typeface="Times New Roman" panose="02020603050405020304" pitchFamily="18" charset="0"/>
              </a:rPr>
              <a:t>cuối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cùng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mới</a:t>
            </a:r>
            <a:r>
              <a:rPr lang="en-US" sz="1600" dirty="0">
                <a:latin typeface="Times New Roman" panose="02020603050405020304" pitchFamily="18" charset="0"/>
                <a:cs typeface="Times New Roman" panose="02020603050405020304" pitchFamily="18" charset="0"/>
              </a:rPr>
              <a:t> detection ở </a:t>
            </a:r>
            <a:r>
              <a:rPr lang="en-US" sz="1600" dirty="0" err="1">
                <a:latin typeface="Times New Roman" panose="02020603050405020304" pitchFamily="18" charset="0"/>
                <a:cs typeface="Times New Roman" panose="02020603050405020304" pitchFamily="18" charset="0"/>
              </a:rPr>
              <a:t>ảnh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giải</a:t>
            </a:r>
            <a:r>
              <a:rPr lang="en-US" sz="1600" dirty="0">
                <a:latin typeface="Times New Roman" panose="02020603050405020304" pitchFamily="18" charset="0"/>
                <a:cs typeface="Times New Roman" panose="02020603050405020304" pitchFamily="18" charset="0"/>
              </a:rPr>
              <a:t> 448×448. </a:t>
            </a:r>
            <a:r>
              <a:rPr lang="en-US" sz="1600" dirty="0" err="1">
                <a:latin typeface="Times New Roman" panose="02020603050405020304" pitchFamily="18" charset="0"/>
                <a:cs typeface="Times New Roman" panose="02020603050405020304" pitchFamily="18" charset="0"/>
              </a:rPr>
              <a:t>Việc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High Resolution Classifier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giúp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tăng</a:t>
            </a: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mAP</a:t>
            </a:r>
            <a:r>
              <a:rPr lang="en-US" sz="1600" u="sng" dirty="0">
                <a:latin typeface="Times New Roman" panose="02020603050405020304" pitchFamily="18" charset="0"/>
                <a:cs typeface="Times New Roman" panose="02020603050405020304" pitchFamily="18" charset="0"/>
                <a:hlinkClick r:id="rId2"/>
              </a:rPr>
              <a:t> </a:t>
            </a:r>
            <a:r>
              <a:rPr lang="en-US" sz="1600" dirty="0" err="1">
                <a:latin typeface="Times New Roman" panose="02020603050405020304" pitchFamily="18" charset="0"/>
                <a:cs typeface="Times New Roman" panose="02020603050405020304" pitchFamily="18" charset="0"/>
              </a:rPr>
              <a:t>lên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đa</a:t>
            </a:r>
            <a:r>
              <a:rPr lang="en-US" sz="1600" dirty="0">
                <a:latin typeface="Times New Roman" panose="02020603050405020304" pitchFamily="18" charset="0"/>
                <a:cs typeface="Times New Roman" panose="02020603050405020304" pitchFamily="18" charset="0"/>
              </a:rPr>
              <a:t> 4%</a:t>
            </a:r>
          </a:p>
        </p:txBody>
      </p:sp>
    </p:spTree>
    <p:extLst>
      <p:ext uri="{BB962C8B-B14F-4D97-AF65-F5344CB8AC3E}">
        <p14:creationId xmlns:p14="http://schemas.microsoft.com/office/powerpoint/2010/main" val="1380737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Mạng</a:t>
            </a:r>
            <a:r>
              <a:rPr lang="en-US" dirty="0"/>
              <a:t> YOLOv2</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
        <p:nvSpPr>
          <p:cNvPr id="5" name="TextBox 4"/>
          <p:cNvSpPr txBox="1"/>
          <p:nvPr/>
        </p:nvSpPr>
        <p:spPr>
          <a:xfrm>
            <a:off x="1494972" y="1818409"/>
            <a:ext cx="4136902"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Phát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ô </a:t>
            </a:r>
            <a:r>
              <a:rPr lang="en-US" sz="1600" dirty="0" err="1">
                <a:latin typeface="Times New Roman" panose="02020603050405020304" pitchFamily="18" charset="0"/>
                <a:cs typeface="Times New Roman" panose="02020603050405020304" pitchFamily="18" charset="0"/>
              </a:rPr>
              <a:t>lưới</a:t>
            </a:r>
            <a:r>
              <a:rPr lang="en-US" sz="1600" dirty="0">
                <a:latin typeface="Times New Roman" panose="02020603050405020304" pitchFamily="18" charset="0"/>
                <a:cs typeface="Times New Roman" panose="02020603050405020304" pitchFamily="18" charset="0"/>
              </a:rPr>
              <a:t>(gird cell)</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YOLO version 1 </a:t>
            </a:r>
            <a:r>
              <a:rPr lang="en-US" sz="1600" dirty="0" err="1">
                <a:latin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chỉ</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người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cavat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ô </a:t>
            </a:r>
            <a:r>
              <a:rPr lang="en-US" sz="1600" dirty="0" err="1">
                <a:latin typeface="Times New Roman" panose="02020603050405020304" pitchFamily="18" charset="0"/>
                <a:cs typeface="Times New Roman" panose="02020603050405020304" pitchFamily="18" charset="0"/>
              </a:rPr>
              <a:t>lưới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màu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đỏ</a:t>
            </a: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Nhưng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tới</a:t>
            </a:r>
            <a:r>
              <a:rPr lang="en-US" sz="1600" dirty="0">
                <a:latin typeface="Times New Roman" panose="02020603050405020304" pitchFamily="18" charset="0"/>
                <a:cs typeface="Times New Roman" panose="02020603050405020304" pitchFamily="18" charset="0"/>
              </a:rPr>
              <a:t> version2,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model </a:t>
            </a:r>
            <a:r>
              <a:rPr lang="en-US" sz="1600" dirty="0" err="1">
                <a:latin typeface="Times New Roman" panose="02020603050405020304" pitchFamily="18" charset="0"/>
                <a:cs typeface="Times New Roman" panose="02020603050405020304" pitchFamily="18" charset="0"/>
              </a:rPr>
              <a:t>dự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cs typeface="Times New Roman" panose="02020603050405020304" pitchFamily="18" charset="0"/>
              </a:rPr>
              <a:t> bounding box </a:t>
            </a:r>
            <a:r>
              <a:rPr lang="en-US" sz="1600" dirty="0" err="1">
                <a:latin typeface="Times New Roman" panose="02020603050405020304" pitchFamily="18" charset="0"/>
                <a:cs typeface="Times New Roman" panose="02020603050405020304" pitchFamily="18" charset="0"/>
              </a:rPr>
              <a:t>hơn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cs typeface="Times New Roman" panose="02020603050405020304" pitchFamily="18" charset="0"/>
              </a:rPr>
              <a:t> bounding box </a:t>
            </a:r>
            <a:r>
              <a:rPr lang="en-US" sz="1600" dirty="0" err="1">
                <a:latin typeface="Times New Roman" panose="02020603050405020304" pitchFamily="18" charset="0"/>
                <a:cs typeface="Times New Roman" panose="02020603050405020304" pitchFamily="18" charset="0"/>
              </a:rPr>
              <a:t>thì</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niệm</a:t>
            </a:r>
            <a:r>
              <a:rPr lang="en-US" sz="1600" dirty="0">
                <a:latin typeface="Times New Roman" panose="02020603050405020304" pitchFamily="18" charset="0"/>
                <a:cs typeface="Times New Roman" panose="02020603050405020304" pitchFamily="18" charset="0"/>
              </a:rPr>
              <a:t> Anchor box </a:t>
            </a:r>
            <a:r>
              <a:rPr lang="en-US" sz="1600" dirty="0" err="1">
                <a:latin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đời</a:t>
            </a:r>
            <a:endParaRPr lang="en-US"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912427" y="1818409"/>
            <a:ext cx="2317173" cy="2415812"/>
          </a:xfrm>
          <a:prstGeom prst="rect">
            <a:avLst/>
          </a:prstGeom>
        </p:spPr>
      </p:pic>
    </p:spTree>
    <p:extLst>
      <p:ext uri="{BB962C8B-B14F-4D97-AF65-F5344CB8AC3E}">
        <p14:creationId xmlns:p14="http://schemas.microsoft.com/office/powerpoint/2010/main" val="1678792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mạng</a:t>
            </a:r>
            <a:r>
              <a:rPr lang="en-US" dirty="0"/>
              <a:t> YOLOv2</a:t>
            </a:r>
          </a:p>
        </p:txBody>
      </p:sp>
      <p:sp>
        <p:nvSpPr>
          <p:cNvPr id="3" name="Text Placeholder 2"/>
          <p:cNvSpPr>
            <a:spLocks noGrp="1"/>
          </p:cNvSpPr>
          <p:nvPr>
            <p:ph type="body" idx="1"/>
          </p:nvPr>
        </p:nvSpPr>
        <p:spPr/>
        <p:txBody>
          <a:bodyPr/>
          <a:lstStyle/>
          <a:p>
            <a:pPr>
              <a:buFont typeface="Wingdings" panose="05000000000000000000" pitchFamily="2" charset="2"/>
              <a:buChar char="v"/>
            </a:pPr>
            <a:r>
              <a:rPr lang="en-US" sz="1600" b="1" dirty="0">
                <a:latin typeface="Times New Roman" panose="02020603050405020304" pitchFamily="18" charset="0"/>
                <a:cs typeface="Times New Roman" panose="02020603050405020304" pitchFamily="18" charset="0"/>
              </a:rPr>
              <a:t>Anchor box</a:t>
            </a:r>
          </a:p>
          <a:p>
            <a:pPr>
              <a:buFont typeface="Arial" panose="020B0604020202020204" pitchFamily="34" charset="0"/>
              <a:buChar char="•"/>
            </a:pPr>
            <a:r>
              <a:rPr lang="vi-VN" sz="1600" dirty="0">
                <a:latin typeface="Times New Roman" panose="02020603050405020304" pitchFamily="18" charset="0"/>
                <a:cs typeface="Times New Roman" panose="02020603050405020304" pitchFamily="18" charset="0"/>
              </a:rPr>
              <a:t>Anchor box thực ra là các bounding box nhưng được tạo sẵn ( chứ không phải kết quả của quá trình nhận dạng – prediction).</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1600" dirty="0">
                <a:latin typeface="Times New Roman" panose="02020603050405020304" pitchFamily="18" charset="0"/>
                <a:cs typeface="Times New Roman" panose="02020603050405020304" pitchFamily="18" charset="0"/>
              </a:rPr>
              <a:t>Trong quá trình đào tạo sẽ kết hợp với thuật toán Kmean cluster( thuật toán phân cụm). Cùng với ground truth để tính ra sai sót giữa ground truth và anchor box bằng cách điều chỉnh các giá trị x,y,w,h, từ đó học được các đặc điểm của vật thể.</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171552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mạng</a:t>
            </a:r>
            <a:r>
              <a:rPr lang="en-US" dirty="0"/>
              <a:t> YOLOv2</a:t>
            </a:r>
          </a:p>
        </p:txBody>
      </p:sp>
      <p:sp>
        <p:nvSpPr>
          <p:cNvPr id="3" name="Text Placeholder 2"/>
          <p:cNvSpPr>
            <a:spLocks noGrp="1"/>
          </p:cNvSpPr>
          <p:nvPr>
            <p:ph type="body" idx="1"/>
          </p:nvPr>
        </p:nvSpPr>
        <p:spPr>
          <a:xfrm>
            <a:off x="1556331" y="1200175"/>
            <a:ext cx="7085700" cy="3549650"/>
          </a:xfrm>
        </p:spPr>
        <p:txBody>
          <a:bodyPr/>
          <a:lstStyle/>
          <a:p>
            <a:endParaRPr lang="en-US" dirty="0"/>
          </a:p>
          <a:p>
            <a:endParaRPr lang="en-US" dirty="0"/>
          </a:p>
          <a:p>
            <a:endParaRPr lang="en-US" dirty="0"/>
          </a:p>
          <a:p>
            <a:endParaRPr lang="en-US" dirty="0"/>
          </a:p>
          <a:p>
            <a:pPr marL="63500" indent="0">
              <a:buNone/>
            </a:pPr>
            <a:endParaRPr lang="en-US" dirty="0"/>
          </a:p>
          <a:p>
            <a:pPr marL="63500" indent="0" algn="ctr">
              <a:buNone/>
            </a:pPr>
            <a:endParaRPr lang="en-US" sz="1600" dirty="0">
              <a:latin typeface="+mj-lt"/>
            </a:endParaRPr>
          </a:p>
          <a:p>
            <a:pPr marL="63500" indent="0" algn="just">
              <a:buNone/>
            </a:pPr>
            <a:r>
              <a:rPr lang="vi-VN" sz="1600" dirty="0">
                <a:latin typeface="+mj-lt"/>
              </a:rPr>
              <a:t>Quá trình đào tạo để tinh chỉnh kích thước của anchor box sao cho giống với vật thể nhất.</a:t>
            </a:r>
            <a:endParaRPr lang="en-US" sz="1600" dirty="0">
              <a:latin typeface="+mj-lt"/>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5" name="Picture 4" descr="Anchor box"/>
          <p:cNvPicPr/>
          <p:nvPr/>
        </p:nvPicPr>
        <p:blipFill>
          <a:blip r:embed="rId2">
            <a:extLst>
              <a:ext uri="{28A0092B-C50C-407E-A947-70E740481C1C}">
                <a14:useLocalDpi xmlns:a14="http://schemas.microsoft.com/office/drawing/2010/main" val="0"/>
              </a:ext>
            </a:extLst>
          </a:blip>
          <a:srcRect/>
          <a:stretch>
            <a:fillRect/>
          </a:stretch>
        </p:blipFill>
        <p:spPr bwMode="auto">
          <a:xfrm>
            <a:off x="2356709" y="1270561"/>
            <a:ext cx="5484944" cy="2658502"/>
          </a:xfrm>
          <a:prstGeom prst="rect">
            <a:avLst/>
          </a:prstGeom>
          <a:noFill/>
          <a:ln>
            <a:noFill/>
          </a:ln>
        </p:spPr>
      </p:pic>
    </p:spTree>
    <p:extLst>
      <p:ext uri="{BB962C8B-B14F-4D97-AF65-F5344CB8AC3E}">
        <p14:creationId xmlns:p14="http://schemas.microsoft.com/office/powerpoint/2010/main" val="4168959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Mạng</a:t>
            </a:r>
            <a:r>
              <a:rPr lang="en-US" dirty="0"/>
              <a:t> YOLOv2</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4" name="TextBox 3"/>
          <p:cNvSpPr txBox="1"/>
          <p:nvPr/>
        </p:nvSpPr>
        <p:spPr>
          <a:xfrm>
            <a:off x="1636156" y="1579239"/>
            <a:ext cx="7114244" cy="3046988"/>
          </a:xfrm>
          <a:prstGeom prst="rect">
            <a:avLst/>
          </a:prstGeom>
          <a:noFill/>
        </p:spPr>
        <p:txBody>
          <a:bodyPr wrap="square" rtlCol="0">
            <a:spAutoFit/>
          </a:bodyPr>
          <a:lstStyle/>
          <a:p>
            <a:pPr marL="285750" lvl="0" indent="-285750">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Các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vật</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thể</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nhỏ</a:t>
            </a:r>
            <a:r>
              <a:rPr lang="en-US" sz="1600" dirty="0">
                <a:latin typeface="Times New Roman" panose="02020603050405020304" pitchFamily="18" charset="0"/>
                <a:cs typeface="Times New Roman" panose="02020603050405020304" pitchFamily="18" charset="0"/>
              </a:rPr>
              <a:t>: YOLOv2 chia </a:t>
            </a:r>
            <a:r>
              <a:rPr lang="en-US" sz="1600" dirty="0" err="1">
                <a:latin typeface="Times New Roman" panose="02020603050405020304" pitchFamily="18" charset="0"/>
                <a:cs typeface="Times New Roman" panose="02020603050405020304" pitchFamily="18" charset="0"/>
              </a:rPr>
              <a:t>bức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ảnh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13×13 ô </a:t>
            </a:r>
            <a:r>
              <a:rPr lang="en-US" sz="1600" dirty="0" err="1">
                <a:latin typeface="Times New Roman" panose="02020603050405020304" pitchFamily="18" charset="0"/>
                <a:cs typeface="Times New Roman" panose="02020603050405020304" pitchFamily="18" charset="0"/>
              </a:rPr>
              <a:t>lưới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năng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kiếm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cao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hơn</a:t>
            </a:r>
            <a:r>
              <a:rPr lang="en-US" sz="1600" dirty="0">
                <a:latin typeface="Times New Roman" panose="02020603050405020304" pitchFamily="18" charset="0"/>
                <a:cs typeface="Times New Roman" panose="02020603050405020304" pitchFamily="18" charset="0"/>
              </a:rPr>
              <a:t> so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YOLOv1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7×7.</a:t>
            </a:r>
          </a:p>
          <a:p>
            <a:pPr marL="285750" lvl="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Được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đào</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tạo</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trên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nhiều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kích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thước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ảnh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đầu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vào</a:t>
            </a:r>
            <a:r>
              <a:rPr lang="en-US" sz="1600" b="1"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ảnh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thay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đổi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cs typeface="Times New Roman" panose="02020603050405020304" pitchFamily="18" charset="0"/>
              </a:rPr>
              <a:t> 320×320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đến</a:t>
            </a:r>
            <a:r>
              <a:rPr lang="en-US" sz="1600" dirty="0">
                <a:latin typeface="Times New Roman" panose="02020603050405020304" pitchFamily="18" charset="0"/>
                <a:cs typeface="Times New Roman" panose="02020603050405020304" pitchFamily="18" charset="0"/>
              </a:rPr>
              <a:t> 640×640.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model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điểm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cũng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cao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hơn</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Tensor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việc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fully connected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thay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anchor box,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cùng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 13x13x125.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mỗi</a:t>
            </a:r>
            <a:r>
              <a:rPr lang="en-US" sz="1600" dirty="0">
                <a:latin typeface="Times New Roman" panose="02020603050405020304" pitchFamily="18" charset="0"/>
                <a:cs typeface="Times New Roman" panose="02020603050405020304" pitchFamily="18" charset="0"/>
              </a:rPr>
              <a:t> tensor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thước</a:t>
            </a:r>
            <a:r>
              <a:rPr lang="en-US" sz="1600" dirty="0">
                <a:latin typeface="Times New Roman" panose="02020603050405020304" pitchFamily="18" charset="0"/>
                <a:cs typeface="Times New Roman" panose="02020603050405020304" pitchFamily="18" charset="0"/>
              </a:rPr>
              <a:t> 1x1x125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cs typeface="Times New Roman" panose="02020603050405020304" pitchFamily="18" charset="0"/>
              </a:rPr>
              <a:t>: k x (5 +20),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cs typeface="Times New Roman" panose="02020603050405020304" pitchFamily="18" charset="0"/>
              </a:rPr>
              <a:t> k =5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20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sẵn</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3368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Mạng</a:t>
            </a:r>
            <a:r>
              <a:rPr lang="en-US" dirty="0"/>
              <a:t> YOLOv2</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4" name="TextBox 3"/>
          <p:cNvSpPr txBox="1"/>
          <p:nvPr/>
        </p:nvSpPr>
        <p:spPr>
          <a:xfrm>
            <a:off x="1632857" y="1652155"/>
            <a:ext cx="3510643" cy="255454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Darknet19</a:t>
            </a:r>
          </a:p>
          <a:p>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19 </a:t>
            </a: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convolution </a:t>
            </a:r>
            <a:r>
              <a:rPr lang="en-US" sz="1600" dirty="0" err="1">
                <a:latin typeface="Times New Roman" panose="02020603050405020304" pitchFamily="18" charset="0"/>
                <a:cs typeface="Times New Roman" panose="02020603050405020304" pitchFamily="18" charset="0"/>
              </a:rPr>
              <a:t>cùng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5 </a:t>
            </a: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max pooling (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fully connected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thay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thì</a:t>
            </a:r>
            <a:r>
              <a:rPr lang="en-US" sz="1600" dirty="0">
                <a:latin typeface="Times New Roman" panose="02020603050405020304" pitchFamily="18" charset="0"/>
                <a:cs typeface="Times New Roman" panose="02020603050405020304" pitchFamily="18" charset="0"/>
              </a:rPr>
              <a:t> anchor box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Darknet19 </a:t>
            </a:r>
            <a:r>
              <a:rPr lang="en-US" sz="1600" dirty="0" err="1">
                <a:latin typeface="Times New Roman" panose="02020603050405020304" pitchFamily="18" charset="0"/>
                <a:cs typeface="Times New Roman" panose="02020603050405020304" pitchFamily="18" charset="0"/>
              </a:rPr>
              <a:t>xử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nhanh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việc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ý </a:t>
            </a:r>
            <a:r>
              <a:rPr lang="en-US" sz="1600" dirty="0" err="1">
                <a:latin typeface="Times New Roman" panose="02020603050405020304" pitchFamily="18" charset="0"/>
                <a:cs typeface="Times New Roman" panose="02020603050405020304" pitchFamily="18" charset="0"/>
              </a:rPr>
              <a:t>nghĩa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việc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ở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endParaRPr lang="en-US"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241997" y="1270001"/>
            <a:ext cx="3154517" cy="3248992"/>
          </a:xfrm>
          <a:prstGeom prst="rect">
            <a:avLst/>
          </a:prstGeom>
        </p:spPr>
      </p:pic>
      <p:sp>
        <p:nvSpPr>
          <p:cNvPr id="6" name="TextBox 5"/>
          <p:cNvSpPr txBox="1"/>
          <p:nvPr/>
        </p:nvSpPr>
        <p:spPr>
          <a:xfrm>
            <a:off x="6284189" y="4518993"/>
            <a:ext cx="1542833" cy="276999"/>
          </a:xfrm>
          <a:prstGeom prst="rect">
            <a:avLst/>
          </a:prstGeom>
          <a:noFill/>
        </p:spPr>
        <p:txBody>
          <a:bodyPr wrap="square" rtlCol="0">
            <a:spAutoFit/>
          </a:bodyPr>
          <a:lstStyle/>
          <a:p>
            <a:pPr algn="ctr"/>
            <a:r>
              <a:rPr lang="en-US" sz="1200" dirty="0" err="1"/>
              <a:t>Cấu</a:t>
            </a:r>
            <a:r>
              <a:rPr lang="en-US" sz="1200" dirty="0"/>
              <a:t> </a:t>
            </a:r>
            <a:r>
              <a:rPr lang="en-US" sz="1200" dirty="0" err="1"/>
              <a:t>trúc</a:t>
            </a:r>
            <a:r>
              <a:rPr lang="en-US" sz="1200" dirty="0"/>
              <a:t> Darknet19</a:t>
            </a:r>
          </a:p>
        </p:txBody>
      </p:sp>
    </p:spTree>
    <p:extLst>
      <p:ext uri="{BB962C8B-B14F-4D97-AF65-F5344CB8AC3E}">
        <p14:creationId xmlns:p14="http://schemas.microsoft.com/office/powerpoint/2010/main" val="2349429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Mạng</a:t>
            </a:r>
            <a:r>
              <a:rPr lang="en-US" dirty="0"/>
              <a:t> YOLOv2</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4" name="TextBox 3"/>
          <p:cNvSpPr txBox="1"/>
          <p:nvPr/>
        </p:nvSpPr>
        <p:spPr>
          <a:xfrm>
            <a:off x="1748971" y="1776845"/>
            <a:ext cx="6887029" cy="1569660"/>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Mô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gặp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những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nhỏ</a:t>
            </a:r>
            <a:r>
              <a:rPr lang="en-US" sz="1600"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Cấu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trúc</a:t>
            </a:r>
            <a:r>
              <a:rPr lang="en-US" sz="1600" dirty="0">
                <a:latin typeface="Times New Roman" panose="02020603050405020304" pitchFamily="18" charset="0"/>
                <a:cs typeface="Times New Roman" panose="02020603050405020304" pitchFamily="18" charset="0"/>
              </a:rPr>
              <a:t> YOLO v2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cs typeface="Times New Roman" panose="02020603050405020304" pitchFamily="18" charset="0"/>
              </a:rPr>
              <a:t>: residual, </a:t>
            </a:r>
            <a:r>
              <a:rPr lang="en-US" sz="1600" dirty="0" err="1">
                <a:latin typeface="Times New Roman" panose="02020603050405020304" pitchFamily="18" charset="0"/>
                <a:cs typeface="Times New Roman" panose="02020603050405020304" pitchFamily="18" charset="0"/>
              </a:rPr>
              <a:t>upsampling</a:t>
            </a:r>
            <a:r>
              <a:rPr lang="en-US" sz="1600" dirty="0">
                <a:latin typeface="Times New Roman" panose="02020603050405020304" pitchFamily="18" charset="0"/>
                <a:cs typeface="Times New Roman" panose="02020603050405020304" pitchFamily="18" charset="0"/>
              </a:rPr>
              <a:t> hay skip connect. </a:t>
            </a:r>
            <a:r>
              <a:rPr lang="en-US" sz="1600" dirty="0" err="1">
                <a:latin typeface="Times New Roman" panose="02020603050405020304" pitchFamily="18" charset="0"/>
                <a:cs typeface="Times New Roman" panose="02020603050405020304" pitchFamily="18" charset="0"/>
              </a:rPr>
              <a:t>Nên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xuất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tốt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trưng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Nên</a:t>
            </a:r>
            <a:r>
              <a:rPr lang="en-US" sz="1600" dirty="0">
                <a:latin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cs typeface="Times New Roman" panose="02020603050405020304" pitchFamily="18" charset="0"/>
              </a:rPr>
              <a:t>nâng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cấp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bản</a:t>
            </a:r>
            <a:r>
              <a:rPr lang="en-US" sz="1600" dirty="0">
                <a:latin typeface="Times New Roman" panose="02020603050405020304" pitchFamily="18" charset="0"/>
                <a:cs typeface="Times New Roman" panose="02020603050405020304" pitchFamily="18" charset="0"/>
              </a:rPr>
              <a:t> YOLO v3</a:t>
            </a:r>
          </a:p>
        </p:txBody>
      </p:sp>
    </p:spTree>
    <p:extLst>
      <p:ext uri="{BB962C8B-B14F-4D97-AF65-F5344CB8AC3E}">
        <p14:creationId xmlns:p14="http://schemas.microsoft.com/office/powerpoint/2010/main" val="1034536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YOLOV3</a:t>
            </a:r>
          </a:p>
        </p:txBody>
      </p:sp>
      <p:sp>
        <p:nvSpPr>
          <p:cNvPr id="5" name="Text Placeholder 4"/>
          <p:cNvSpPr>
            <a:spLocks noGrp="1"/>
          </p:cNvSpPr>
          <p:nvPr>
            <p:ph type="body" idx="1"/>
          </p:nvPr>
        </p:nvSpPr>
        <p:spPr>
          <a:xfrm>
            <a:off x="1576275" y="1367175"/>
            <a:ext cx="3298267" cy="3382500"/>
          </a:xfrm>
        </p:spPr>
        <p:txBody>
          <a:bodyPr/>
          <a:lstStyle/>
          <a:p>
            <a:pPr>
              <a:buFont typeface="Wingdings" panose="05000000000000000000" pitchFamily="2" charset="2"/>
              <a:buChar char="v"/>
            </a:pPr>
            <a:r>
              <a:rPr lang="en-US" sz="1600" b="1" dirty="0" err="1">
                <a:latin typeface="Times New Roman" panose="02020603050405020304" pitchFamily="18" charset="0"/>
                <a:cs typeface="Times New Roman" panose="02020603050405020304" pitchFamily="18" charset="0"/>
              </a:rPr>
              <a:t>Cấu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trúc</a:t>
            </a:r>
            <a:r>
              <a:rPr lang="en-US" sz="1600" b="1" dirty="0">
                <a:latin typeface="Times New Roman" panose="02020603050405020304" pitchFamily="18" charset="0"/>
                <a:cs typeface="Times New Roman" panose="02020603050405020304" pitchFamily="18" charset="0"/>
              </a:rPr>
              <a:t> YOLOV3</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YOLOv3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darknet53 </a:t>
            </a:r>
            <a:r>
              <a:rPr lang="en-US" sz="1600" dirty="0" err="1">
                <a:latin typeface="Times New Roman" panose="02020603050405020304" pitchFamily="18" charset="0"/>
                <a:cs typeface="Times New Roman" panose="02020603050405020304" pitchFamily="18" charset="0"/>
              </a:rPr>
              <a:t>làm</a:t>
            </a:r>
            <a:r>
              <a:rPr lang="en-US" sz="1600" dirty="0">
                <a:latin typeface="Times New Roman" panose="02020603050405020304" pitchFamily="18" charset="0"/>
                <a:cs typeface="Times New Roman" panose="02020603050405020304" pitchFamily="18" charset="0"/>
              </a:rPr>
              <a:t> backbone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53 </a:t>
            </a: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chập</a:t>
            </a:r>
            <a:r>
              <a:rPr lang="en-US" sz="1600" dirty="0">
                <a:latin typeface="Times New Roman" panose="02020603050405020304" pitchFamily="18" charset="0"/>
                <a:cs typeface="Times New Roman" panose="02020603050405020304" pitchFamily="18" charset="0"/>
              </a:rPr>
              <a:t>).</a:t>
            </a:r>
          </a:p>
        </p:txBody>
      </p:sp>
      <p:sp>
        <p:nvSpPr>
          <p:cNvPr id="6" name="Text Placeholder 5"/>
          <p:cNvSpPr>
            <a:spLocks noGrp="1"/>
          </p:cNvSpPr>
          <p:nvPr>
            <p:ph type="body" idx="2"/>
          </p:nvPr>
        </p:nvSpPr>
        <p:spPr/>
        <p:txBody>
          <a:bodyPr/>
          <a:lstStyle/>
          <a:p>
            <a:r>
              <a:rPr lang="en-US" dirty="0" err="1"/>
              <a:t>Cấu</a:t>
            </a:r>
            <a:r>
              <a:rPr lang="en-US" dirty="0"/>
              <a:t> </a:t>
            </a:r>
            <a:r>
              <a:rPr lang="en-US" dirty="0" err="1"/>
              <a:t>trúc</a:t>
            </a:r>
            <a:r>
              <a:rPr lang="en-US" dirty="0"/>
              <a:t> Darknet53.</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88900" indent="0" algn="ctr">
              <a:buNone/>
            </a:pPr>
            <a:endParaRPr lang="en-US" sz="1600" dirty="0">
              <a:latin typeface="Times New Roman" panose="02020603050405020304" pitchFamily="18" charset="0"/>
              <a:cs typeface="Times New Roman" panose="02020603050405020304" pitchFamily="18" charset="0"/>
            </a:endParaRPr>
          </a:p>
          <a:p>
            <a:pPr marL="88900" indent="0" algn="ctr">
              <a:buNone/>
            </a:pPr>
            <a:endParaRPr lang="en-US" sz="1600" dirty="0">
              <a:latin typeface="Times New Roman" panose="02020603050405020304" pitchFamily="18" charset="0"/>
              <a:cs typeface="Times New Roman" panose="02020603050405020304" pitchFamily="18" charset="0"/>
            </a:endParaRPr>
          </a:p>
          <a:p>
            <a:pPr marL="88900" indent="0" algn="ctr">
              <a:buNone/>
            </a:pPr>
            <a:r>
              <a:rPr lang="en-US" sz="1600" b="1" dirty="0" err="1">
                <a:latin typeface="Times New Roman" panose="02020603050405020304" pitchFamily="18" charset="0"/>
                <a:cs typeface="Times New Roman" panose="02020603050405020304" pitchFamily="18" charset="0"/>
              </a:rPr>
              <a:t>Cấu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trúc</a:t>
            </a:r>
            <a:r>
              <a:rPr lang="en-US" sz="1600" b="1" dirty="0">
                <a:latin typeface="Times New Roman" panose="02020603050405020304" pitchFamily="18" charset="0"/>
                <a:cs typeface="Times New Roman" panose="02020603050405020304" pitchFamily="18" charset="0"/>
              </a:rPr>
              <a:t> Darknet53</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7" name="Picture 6" descr="Darknet53"/>
          <p:cNvPicPr/>
          <p:nvPr/>
        </p:nvPicPr>
        <p:blipFill>
          <a:blip r:embed="rId2">
            <a:extLst>
              <a:ext uri="{28A0092B-C50C-407E-A947-70E740481C1C}">
                <a14:useLocalDpi xmlns:a14="http://schemas.microsoft.com/office/drawing/2010/main" val="0"/>
              </a:ext>
            </a:extLst>
          </a:blip>
          <a:srcRect/>
          <a:stretch>
            <a:fillRect/>
          </a:stretch>
        </p:blipFill>
        <p:spPr bwMode="auto">
          <a:xfrm>
            <a:off x="4956629" y="1367025"/>
            <a:ext cx="3702489" cy="2769546"/>
          </a:xfrm>
          <a:prstGeom prst="rect">
            <a:avLst/>
          </a:prstGeom>
          <a:noFill/>
          <a:ln>
            <a:noFill/>
          </a:ln>
        </p:spPr>
      </p:pic>
    </p:spTree>
    <p:extLst>
      <p:ext uri="{BB962C8B-B14F-4D97-AF65-F5344CB8AC3E}">
        <p14:creationId xmlns:p14="http://schemas.microsoft.com/office/powerpoint/2010/main" val="397839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YOLOV3</a:t>
            </a:r>
          </a:p>
        </p:txBody>
      </p:sp>
      <p:sp>
        <p:nvSpPr>
          <p:cNvPr id="8" name="Text Placeholder 7"/>
          <p:cNvSpPr>
            <a:spLocks noGrp="1"/>
          </p:cNvSpPr>
          <p:nvPr>
            <p:ph type="body" idx="1"/>
          </p:nvPr>
        </p:nvSpPr>
        <p:spPr>
          <a:xfrm>
            <a:off x="1700213" y="1349141"/>
            <a:ext cx="7379492" cy="3687204"/>
          </a:xfrm>
        </p:spPr>
        <p:txBody>
          <a:bodyPr/>
          <a:lstStyle/>
          <a:p>
            <a:pPr marL="63500" indent="0">
              <a:buNone/>
            </a:pP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thân</a:t>
            </a:r>
            <a:r>
              <a:rPr lang="en-US" sz="1600" dirty="0">
                <a:latin typeface="Times New Roman" panose="02020603050405020304" pitchFamily="18" charset="0"/>
                <a:cs typeface="Times New Roman" panose="02020603050405020304" pitchFamily="18" charset="0"/>
              </a:rPr>
              <a:t> YOLOv3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thêm</a:t>
            </a:r>
            <a:r>
              <a:rPr lang="en-US" sz="1600" dirty="0">
                <a:latin typeface="Times New Roman" panose="02020603050405020304" pitchFamily="18" charset="0"/>
                <a:cs typeface="Times New Roman" panose="02020603050405020304" pitchFamily="18" charset="0"/>
              </a:rPr>
              <a:t> 53 </a:t>
            </a: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nữa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tổng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cộng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106 </a:t>
            </a: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chập</a:t>
            </a:r>
            <a:r>
              <a:rPr lang="en-US" sz="1600" dirty="0">
                <a:latin typeface="Times New Roman" panose="02020603050405020304" pitchFamily="18" charset="0"/>
                <a:cs typeface="Times New Roman" panose="02020603050405020304" pitchFamily="18" charset="0"/>
              </a:rPr>
              <a:t>.</a:t>
            </a:r>
          </a:p>
          <a:p>
            <a:pPr marL="63500" indent="0">
              <a:buNone/>
            </a:pPr>
            <a:endParaRPr lang="en-US" sz="1600" dirty="0">
              <a:latin typeface="Times New Roman" panose="02020603050405020304" pitchFamily="18" charset="0"/>
              <a:cs typeface="Times New Roman" panose="02020603050405020304" pitchFamily="18" charset="0"/>
            </a:endParaRPr>
          </a:p>
          <a:p>
            <a:pPr marL="63500" indent="0">
              <a:buNone/>
            </a:pPr>
            <a:endParaRPr lang="en-US" sz="1600" dirty="0">
              <a:latin typeface="Times New Roman" panose="02020603050405020304" pitchFamily="18" charset="0"/>
              <a:cs typeface="Times New Roman" panose="02020603050405020304" pitchFamily="18" charset="0"/>
            </a:endParaRPr>
          </a:p>
          <a:p>
            <a:pPr marL="63500" indent="0">
              <a:buNone/>
            </a:pPr>
            <a:endParaRPr lang="en-US" sz="1600" dirty="0">
              <a:latin typeface="Times New Roman" panose="02020603050405020304" pitchFamily="18" charset="0"/>
              <a:cs typeface="Times New Roman" panose="02020603050405020304" pitchFamily="18" charset="0"/>
            </a:endParaRPr>
          </a:p>
          <a:p>
            <a:pPr marL="63500" indent="0">
              <a:buNone/>
            </a:pPr>
            <a:endParaRPr lang="en-US" sz="1600" dirty="0">
              <a:latin typeface="Times New Roman" panose="02020603050405020304" pitchFamily="18" charset="0"/>
              <a:cs typeface="Times New Roman" panose="02020603050405020304" pitchFamily="18" charset="0"/>
            </a:endParaRPr>
          </a:p>
          <a:p>
            <a:pPr marL="63500" indent="0">
              <a:buNone/>
            </a:pPr>
            <a:endParaRPr lang="en-US" sz="1600" dirty="0">
              <a:latin typeface="Times New Roman" panose="02020603050405020304" pitchFamily="18" charset="0"/>
              <a:cs typeface="Times New Roman" panose="02020603050405020304" pitchFamily="18" charset="0"/>
            </a:endParaRPr>
          </a:p>
          <a:p>
            <a:pPr marL="63500" indent="0">
              <a:buNone/>
            </a:pPr>
            <a:endParaRPr lang="en-US" sz="1600" dirty="0">
              <a:latin typeface="Times New Roman" panose="02020603050405020304" pitchFamily="18" charset="0"/>
              <a:cs typeface="Times New Roman" panose="02020603050405020304" pitchFamily="18" charset="0"/>
            </a:endParaRPr>
          </a:p>
          <a:p>
            <a:pPr marL="63500" indent="0">
              <a:buNone/>
            </a:pPr>
            <a:endParaRPr lang="en-US" sz="1600" dirty="0">
              <a:latin typeface="Times New Roman" panose="02020603050405020304" pitchFamily="18" charset="0"/>
              <a:cs typeface="Times New Roman" panose="02020603050405020304" pitchFamily="18" charset="0"/>
            </a:endParaRPr>
          </a:p>
          <a:p>
            <a:pPr marL="63500" indent="0">
              <a:buNone/>
            </a:pPr>
            <a:endParaRPr lang="en-US" sz="1600" dirty="0">
              <a:latin typeface="Times New Roman" panose="02020603050405020304" pitchFamily="18" charset="0"/>
              <a:cs typeface="Times New Roman" panose="02020603050405020304" pitchFamily="18" charset="0"/>
            </a:endParaRPr>
          </a:p>
          <a:p>
            <a:pPr marL="63500" indent="0">
              <a:buNone/>
            </a:pPr>
            <a:endParaRPr lang="en-US" sz="1600" dirty="0">
              <a:latin typeface="Times New Roman" panose="02020603050405020304" pitchFamily="18" charset="0"/>
              <a:cs typeface="Times New Roman" panose="02020603050405020304" pitchFamily="18" charset="0"/>
            </a:endParaRPr>
          </a:p>
          <a:p>
            <a:pPr marL="63500" indent="0" algn="ctr">
              <a:buNone/>
            </a:pPr>
            <a:r>
              <a:rPr lang="en-US" sz="1600" b="1" dirty="0" err="1">
                <a:latin typeface="Times New Roman" panose="02020603050405020304" pitchFamily="18" charset="0"/>
                <a:cs typeface="Times New Roman" panose="02020603050405020304" pitchFamily="18" charset="0"/>
              </a:rPr>
              <a:t>Cấu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trúc</a:t>
            </a:r>
            <a:r>
              <a:rPr lang="en-US" sz="1600" b="1" dirty="0">
                <a:latin typeface="Times New Roman" panose="02020603050405020304" pitchFamily="18" charset="0"/>
                <a:cs typeface="Times New Roman" panose="02020603050405020304" pitchFamily="18" charset="0"/>
              </a:rPr>
              <a:t> YOLOv3</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9" name="Picture 8" descr="YOLOv3"/>
          <p:cNvPicPr/>
          <p:nvPr/>
        </p:nvPicPr>
        <p:blipFill>
          <a:blip r:embed="rId2">
            <a:extLst>
              <a:ext uri="{28A0092B-C50C-407E-A947-70E740481C1C}">
                <a14:useLocalDpi xmlns:a14="http://schemas.microsoft.com/office/drawing/2010/main" val="0"/>
              </a:ext>
            </a:extLst>
          </a:blip>
          <a:srcRect/>
          <a:stretch>
            <a:fillRect/>
          </a:stretch>
        </p:blipFill>
        <p:spPr bwMode="auto">
          <a:xfrm>
            <a:off x="1785258" y="2016993"/>
            <a:ext cx="6965142" cy="2732832"/>
          </a:xfrm>
          <a:prstGeom prst="rect">
            <a:avLst/>
          </a:prstGeom>
          <a:noFill/>
          <a:ln>
            <a:noFill/>
          </a:ln>
        </p:spPr>
      </p:pic>
    </p:spTree>
    <p:extLst>
      <p:ext uri="{BB962C8B-B14F-4D97-AF65-F5344CB8AC3E}">
        <p14:creationId xmlns:p14="http://schemas.microsoft.com/office/powerpoint/2010/main" val="758439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YOLOV3</a:t>
            </a:r>
          </a:p>
        </p:txBody>
      </p:sp>
      <p:sp>
        <p:nvSpPr>
          <p:cNvPr id="3" name="Text Placeholder 2"/>
          <p:cNvSpPr>
            <a:spLocks noGrp="1"/>
          </p:cNvSpPr>
          <p:nvPr>
            <p:ph type="body" idx="1"/>
          </p:nvPr>
        </p:nvSpPr>
        <p:spPr/>
        <p:txBody>
          <a:bodyPr/>
          <a:lstStyle/>
          <a:p>
            <a:pPr>
              <a:buFont typeface="Wingdings" panose="05000000000000000000" pitchFamily="2" charset="2"/>
              <a:buChar char="v"/>
            </a:pPr>
            <a:r>
              <a:rPr lang="en-US" sz="1600" b="1" dirty="0" err="1">
                <a:latin typeface="Times New Roman" panose="02020603050405020304" pitchFamily="18" charset="0"/>
                <a:cs typeface="Times New Roman" panose="02020603050405020304" pitchFamily="18" charset="0"/>
              </a:rPr>
              <a:t>Nhận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dạng</a:t>
            </a:r>
            <a:r>
              <a:rPr lang="en-US" sz="1600" b="1" dirty="0">
                <a:latin typeface="Times New Roman" panose="02020603050405020304" pitchFamily="18" charset="0"/>
                <a:cs typeface="Times New Roman" panose="02020603050405020304" pitchFamily="18" charset="0"/>
              </a:rPr>
              <a:t> ở </a:t>
            </a:r>
            <a:r>
              <a:rPr lang="en-US" sz="1600" b="1" dirty="0" err="1">
                <a:latin typeface="Times New Roman" panose="02020603050405020304" pitchFamily="18" charset="0"/>
                <a:cs typeface="Times New Roman" panose="02020603050405020304" pitchFamily="18" charset="0"/>
              </a:rPr>
              <a:t>các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tỉ</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lệ</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ảnh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khác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nhau</a:t>
            </a:r>
            <a:r>
              <a:rPr lang="en-US" sz="1600" b="1"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vi-VN" sz="1600" dirty="0">
                <a:latin typeface="Times New Roman" panose="02020603050405020304" pitchFamily="18" charset="0"/>
                <a:cs typeface="Times New Roman" panose="02020603050405020304" pitchFamily="18" charset="0"/>
              </a:rPr>
              <a:t>YOLOv3 đã xử lý bằng cách là nhận dạng 3 lần trên một bức ảnh với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kích thước khác nhau.</a:t>
            </a: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83277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Phần Mở Đầu</a:t>
            </a:r>
            <a:endParaRPr/>
          </a:p>
        </p:txBody>
      </p:sp>
      <p:sp>
        <p:nvSpPr>
          <p:cNvPr id="100" name="Google Shape;100;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101"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B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278082" y="-99530"/>
            <a:ext cx="7472318" cy="1077218"/>
          </a:xfrm>
          <a:prstGeom prst="rect">
            <a:avLst/>
          </a:prstGeom>
          <a:noFill/>
        </p:spPr>
        <p:txBody>
          <a:bodyPr wrap="square" rtlCol="0">
            <a:spAutoFit/>
          </a:bodyPr>
          <a:lstStyle/>
          <a:p>
            <a:pPr algn="ctr"/>
            <a:r>
              <a:rPr lang="en-US" sz="3200">
                <a:latin typeface="Times New Roman" panose="02020603050405020304" pitchFamily="18" charset="0"/>
                <a:cs typeface="Times New Roman" panose="02020603050405020304" pitchFamily="18" charset="0"/>
              </a:rPr>
              <a:t>Khái Quát Về Bài Thuyết Trình</a:t>
            </a:r>
          </a:p>
          <a:p>
            <a:pPr algn="ctr"/>
            <a:endParaRPr lang="en-US" sz="320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4" name="Right Arrow 3"/>
          <p:cNvSpPr/>
          <p:nvPr/>
        </p:nvSpPr>
        <p:spPr>
          <a:xfrm>
            <a:off x="2119746" y="1688010"/>
            <a:ext cx="4603173" cy="421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Tổng</a:t>
            </a:r>
            <a:r>
              <a:rPr lang="en-US" dirty="0"/>
              <a:t> Quan </a:t>
            </a:r>
            <a:r>
              <a:rPr lang="en-US" dirty="0" err="1"/>
              <a:t>Về</a:t>
            </a:r>
            <a:r>
              <a:rPr lang="en-US" dirty="0"/>
              <a:t> YOLO</a:t>
            </a:r>
          </a:p>
        </p:txBody>
      </p:sp>
      <p:sp>
        <p:nvSpPr>
          <p:cNvPr id="5" name="Right Arrow 4"/>
          <p:cNvSpPr/>
          <p:nvPr/>
        </p:nvSpPr>
        <p:spPr>
          <a:xfrm>
            <a:off x="2962739" y="2373695"/>
            <a:ext cx="4603173" cy="4227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GRID CELL</a:t>
            </a:r>
          </a:p>
        </p:txBody>
      </p:sp>
      <p:sp>
        <p:nvSpPr>
          <p:cNvPr id="17" name="Right Arrow 16"/>
          <p:cNvSpPr/>
          <p:nvPr/>
        </p:nvSpPr>
        <p:spPr>
          <a:xfrm>
            <a:off x="2525618" y="2025887"/>
            <a:ext cx="4603173" cy="419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Mô</a:t>
            </a:r>
            <a:r>
              <a:rPr lang="en-US" dirty="0"/>
              <a:t> </a:t>
            </a:r>
            <a:r>
              <a:rPr lang="en-US" dirty="0" err="1"/>
              <a:t>Hình</a:t>
            </a:r>
            <a:r>
              <a:rPr lang="en-US" dirty="0"/>
              <a:t> </a:t>
            </a:r>
            <a:r>
              <a:rPr lang="en-US" dirty="0" err="1"/>
              <a:t>Mạng</a:t>
            </a:r>
            <a:r>
              <a:rPr lang="en-US" dirty="0"/>
              <a:t> YOLO</a:t>
            </a:r>
          </a:p>
        </p:txBody>
      </p:sp>
      <p:sp>
        <p:nvSpPr>
          <p:cNvPr id="19" name="Right Arrow 18"/>
          <p:cNvSpPr/>
          <p:nvPr/>
        </p:nvSpPr>
        <p:spPr>
          <a:xfrm>
            <a:off x="3304305" y="2753398"/>
            <a:ext cx="4603173" cy="383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Loss Function</a:t>
            </a:r>
          </a:p>
        </p:txBody>
      </p:sp>
      <p:sp>
        <p:nvSpPr>
          <p:cNvPr id="20" name="Right Arrow 19"/>
          <p:cNvSpPr/>
          <p:nvPr/>
        </p:nvSpPr>
        <p:spPr>
          <a:xfrm>
            <a:off x="3804475" y="3061341"/>
            <a:ext cx="4603173" cy="383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YOLO V2 </a:t>
            </a:r>
            <a:r>
              <a:rPr lang="en-US" dirty="0" err="1"/>
              <a:t>và</a:t>
            </a:r>
            <a:r>
              <a:rPr lang="en-US" dirty="0"/>
              <a:t> YOLO V3</a:t>
            </a:r>
          </a:p>
        </p:txBody>
      </p:sp>
      <p:sp>
        <p:nvSpPr>
          <p:cNvPr id="21" name="Right Arrow 20"/>
          <p:cNvSpPr/>
          <p:nvPr/>
        </p:nvSpPr>
        <p:spPr>
          <a:xfrm>
            <a:off x="4147227" y="3361280"/>
            <a:ext cx="4603173" cy="438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CÁCH THỨC TRIỂN KHAI BÀI TOÁN</a:t>
            </a:r>
          </a:p>
        </p:txBody>
      </p:sp>
      <p:sp>
        <p:nvSpPr>
          <p:cNvPr id="22" name="Right Arrow 21"/>
          <p:cNvSpPr/>
          <p:nvPr/>
        </p:nvSpPr>
        <p:spPr>
          <a:xfrm>
            <a:off x="4540827" y="3697930"/>
            <a:ext cx="4603173" cy="499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Q&amp;A</a:t>
            </a:r>
          </a:p>
        </p:txBody>
      </p:sp>
      <p:sp>
        <p:nvSpPr>
          <p:cNvPr id="18" name="Right Arrow 17"/>
          <p:cNvSpPr/>
          <p:nvPr/>
        </p:nvSpPr>
        <p:spPr>
          <a:xfrm>
            <a:off x="1713874" y="1323513"/>
            <a:ext cx="4603173" cy="421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Tổng Quan Đề Tài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7" grpId="0" animBg="1"/>
      <p:bldP spid="19" grpId="0" animBg="1"/>
      <p:bldP spid="20" grpId="0" animBg="1"/>
      <p:bldP spid="21" grpId="0" animBg="1"/>
      <p:bldP spid="22"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2FFFF8-8E31-4BF9-9A07-72BE3B30F511}"/>
              </a:ext>
            </a:extLst>
          </p:cNvPr>
          <p:cNvPicPr>
            <a:picLocks noChangeAspect="1"/>
          </p:cNvPicPr>
          <p:nvPr/>
        </p:nvPicPr>
        <p:blipFill>
          <a:blip r:embed="rId2"/>
          <a:stretch>
            <a:fillRect/>
          </a:stretch>
        </p:blipFill>
        <p:spPr>
          <a:xfrm>
            <a:off x="1377530" y="3136673"/>
            <a:ext cx="7766470" cy="2784928"/>
          </a:xfrm>
          <a:prstGeom prst="rect">
            <a:avLst/>
          </a:prstGeom>
        </p:spPr>
      </p:pic>
      <p:sp>
        <p:nvSpPr>
          <p:cNvPr id="2" name="Title 1"/>
          <p:cNvSpPr>
            <a:spLocks noGrp="1"/>
          </p:cNvSpPr>
          <p:nvPr>
            <p:ph type="title"/>
          </p:nvPr>
        </p:nvSpPr>
        <p:spPr/>
        <p:txBody>
          <a:bodyPr/>
          <a:lstStyle/>
          <a:p>
            <a:r>
              <a:rPr lang="en-US" dirty="0"/>
              <a:t>YOLOV3</a:t>
            </a:r>
          </a:p>
        </p:txBody>
      </p:sp>
      <p:sp>
        <p:nvSpPr>
          <p:cNvPr id="3" name="Text Placeholder 2"/>
          <p:cNvSpPr>
            <a:spLocks noGrp="1"/>
          </p:cNvSpPr>
          <p:nvPr>
            <p:ph type="body" idx="1"/>
          </p:nvPr>
        </p:nvSpPr>
        <p:spPr>
          <a:xfrm>
            <a:off x="1485900" y="1349140"/>
            <a:ext cx="7156131" cy="3179997"/>
          </a:xfrm>
        </p:spPr>
        <p:txBody>
          <a:bodyPr/>
          <a:lstStyle/>
          <a:p>
            <a:pPr>
              <a:buFont typeface="Wingdings" panose="05000000000000000000" pitchFamily="2" charset="2"/>
              <a:buChar char="v"/>
            </a:pPr>
            <a:r>
              <a:rPr lang="en-US" sz="1600" b="1" dirty="0">
                <a:latin typeface="Times New Roman" panose="02020603050405020304" pitchFamily="18" charset="0"/>
                <a:cs typeface="Times New Roman" panose="02020603050405020304" pitchFamily="18" charset="0"/>
              </a:rPr>
              <a:t>Tensor</a:t>
            </a:r>
          </a:p>
          <a:p>
            <a:pPr algn="just">
              <a:buFont typeface="Arial" panose="020B0604020202020204" pitchFamily="34" charset="0"/>
              <a:buChar char="•"/>
            </a:pPr>
            <a:r>
              <a:rPr lang="vi-VN" sz="1600" dirty="0">
                <a:latin typeface="Times New Roman" panose="02020603050405020304" pitchFamily="18" charset="0"/>
                <a:cs typeface="Times New Roman" panose="02020603050405020304" pitchFamily="18" charset="0"/>
              </a:rPr>
              <a:t>YOLOv3 thì kết quả đầu ra lại được thay đổi thành SxSx255</a:t>
            </a:r>
            <a:r>
              <a:rPr lang="en-US" sz="1600" dirty="0">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vi-VN" sz="1600" dirty="0">
                <a:latin typeface="Times New Roman" panose="02020603050405020304" pitchFamily="18" charset="0"/>
                <a:cs typeface="Times New Roman" panose="02020603050405020304" pitchFamily="18" charset="0"/>
              </a:rPr>
              <a:t>S lần lượt được gán với các giá trị: 13, 26 và 52. </a:t>
            </a:r>
          </a:p>
          <a:p>
            <a:pPr algn="just">
              <a:buFont typeface="Wingdings" panose="05000000000000000000" pitchFamily="2" charset="2"/>
              <a:buChar char="ü"/>
            </a:pPr>
            <a:r>
              <a:rPr lang="vi-VN" sz="1600" dirty="0">
                <a:latin typeface="Times New Roman" panose="02020603050405020304" pitchFamily="18" charset="0"/>
                <a:cs typeface="Times New Roman" panose="02020603050405020304" pitchFamily="18" charset="0"/>
              </a:rPr>
              <a:t>Giá trị 255 = B x (5+C) với B = 3 là số lượng bounding box, và C =80 là số l</a:t>
            </a:r>
            <a:r>
              <a:rPr lang="en-US" sz="1600" dirty="0" err="1">
                <a:latin typeface="Times New Roman" panose="02020603050405020304" pitchFamily="18" charset="0"/>
                <a:cs typeface="Times New Roman" panose="02020603050405020304" pitchFamily="18" charset="0"/>
              </a:rPr>
              <a:t>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vi-VN" sz="1600" dirty="0">
                <a:latin typeface="Times New Roman" panose="02020603050405020304" pitchFamily="18" charset="0"/>
                <a:cs typeface="Times New Roman" panose="02020603050405020304" pitchFamily="18" charset="0"/>
              </a:rPr>
              <a:t> vật thể.</a:t>
            </a:r>
            <a:endParaRPr lang="en-US" sz="1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vi-VN" sz="1600" dirty="0">
                <a:latin typeface="Times New Roman" panose="02020603050405020304" pitchFamily="18" charset="0"/>
                <a:cs typeface="Times New Roman" panose="02020603050405020304" pitchFamily="18" charset="0"/>
              </a:rPr>
              <a:t>Mỗi bounding box chứa 5 giá trị bao gồm: x,y,w,h và p( xác suất ô lưới có chứa vật thể) </a:t>
            </a:r>
          </a:p>
          <a:p>
            <a:pPr>
              <a:buFont typeface="Arial" panose="020B0604020202020204" pitchFamily="34" charset="0"/>
              <a:buChar char="•"/>
            </a:pP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746801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KẾT QUẢ THỰC NGHIỆM</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
        <p:nvSpPr>
          <p:cNvPr id="6" name="Oval Callout 5"/>
          <p:cNvSpPr/>
          <p:nvPr/>
        </p:nvSpPr>
        <p:spPr>
          <a:xfrm>
            <a:off x="2296390" y="1350816"/>
            <a:ext cx="1724891" cy="13092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Mô Tả Bộ Dữ Liệu</a:t>
            </a:r>
          </a:p>
        </p:txBody>
      </p:sp>
      <p:sp>
        <p:nvSpPr>
          <p:cNvPr id="7" name="Oval Callout 6"/>
          <p:cNvSpPr/>
          <p:nvPr/>
        </p:nvSpPr>
        <p:spPr>
          <a:xfrm>
            <a:off x="6359968" y="1350816"/>
            <a:ext cx="1703377" cy="115339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Mô Tả Thực Nghiệm</a:t>
            </a:r>
          </a:p>
        </p:txBody>
      </p:sp>
      <p:sp>
        <p:nvSpPr>
          <p:cNvPr id="9" name="Oval Callout 8"/>
          <p:cNvSpPr/>
          <p:nvPr/>
        </p:nvSpPr>
        <p:spPr>
          <a:xfrm>
            <a:off x="2296389" y="3349486"/>
            <a:ext cx="1724891" cy="13092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Kết Quả Thực Nghiệm</a:t>
            </a:r>
          </a:p>
        </p:txBody>
      </p:sp>
      <p:sp>
        <p:nvSpPr>
          <p:cNvPr id="10" name="Oval Callout 9"/>
          <p:cNvSpPr/>
          <p:nvPr/>
        </p:nvSpPr>
        <p:spPr>
          <a:xfrm>
            <a:off x="6443095" y="3349486"/>
            <a:ext cx="1703377" cy="115339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Nhận Xét</a:t>
            </a:r>
          </a:p>
        </p:txBody>
      </p:sp>
    </p:spTree>
    <p:extLst>
      <p:ext uri="{BB962C8B-B14F-4D97-AF65-F5344CB8AC3E}">
        <p14:creationId xmlns:p14="http://schemas.microsoft.com/office/powerpoint/2010/main" val="13710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80">
                                          <p:stCondLst>
                                            <p:cond delay="0"/>
                                          </p:stCondLst>
                                        </p:cTn>
                                        <p:tgtEl>
                                          <p:spTgt spid="9"/>
                                        </p:tgtEl>
                                      </p:cBhvr>
                                    </p:animEffect>
                                    <p:anim calcmode="lin" valueType="num">
                                      <p:cBhvr>
                                        <p:cTn id="4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9" dur="26">
                                          <p:stCondLst>
                                            <p:cond delay="650"/>
                                          </p:stCondLst>
                                        </p:cTn>
                                        <p:tgtEl>
                                          <p:spTgt spid="9"/>
                                        </p:tgtEl>
                                      </p:cBhvr>
                                      <p:to x="100000" y="60000"/>
                                    </p:animScale>
                                    <p:animScale>
                                      <p:cBhvr>
                                        <p:cTn id="50" dur="166" decel="50000">
                                          <p:stCondLst>
                                            <p:cond delay="676"/>
                                          </p:stCondLst>
                                        </p:cTn>
                                        <p:tgtEl>
                                          <p:spTgt spid="9"/>
                                        </p:tgtEl>
                                      </p:cBhvr>
                                      <p:to x="100000" y="100000"/>
                                    </p:animScale>
                                    <p:animScale>
                                      <p:cBhvr>
                                        <p:cTn id="51" dur="26">
                                          <p:stCondLst>
                                            <p:cond delay="1312"/>
                                          </p:stCondLst>
                                        </p:cTn>
                                        <p:tgtEl>
                                          <p:spTgt spid="9"/>
                                        </p:tgtEl>
                                      </p:cBhvr>
                                      <p:to x="100000" y="80000"/>
                                    </p:animScale>
                                    <p:animScale>
                                      <p:cBhvr>
                                        <p:cTn id="52" dur="166" decel="50000">
                                          <p:stCondLst>
                                            <p:cond delay="1338"/>
                                          </p:stCondLst>
                                        </p:cTn>
                                        <p:tgtEl>
                                          <p:spTgt spid="9"/>
                                        </p:tgtEl>
                                      </p:cBhvr>
                                      <p:to x="100000" y="100000"/>
                                    </p:animScale>
                                    <p:animScale>
                                      <p:cBhvr>
                                        <p:cTn id="53" dur="26">
                                          <p:stCondLst>
                                            <p:cond delay="1642"/>
                                          </p:stCondLst>
                                        </p:cTn>
                                        <p:tgtEl>
                                          <p:spTgt spid="9"/>
                                        </p:tgtEl>
                                      </p:cBhvr>
                                      <p:to x="100000" y="90000"/>
                                    </p:animScale>
                                    <p:animScale>
                                      <p:cBhvr>
                                        <p:cTn id="54" dur="166" decel="50000">
                                          <p:stCondLst>
                                            <p:cond delay="1668"/>
                                          </p:stCondLst>
                                        </p:cTn>
                                        <p:tgtEl>
                                          <p:spTgt spid="9"/>
                                        </p:tgtEl>
                                      </p:cBhvr>
                                      <p:to x="100000" y="100000"/>
                                    </p:animScale>
                                    <p:animScale>
                                      <p:cBhvr>
                                        <p:cTn id="55" dur="26">
                                          <p:stCondLst>
                                            <p:cond delay="1808"/>
                                          </p:stCondLst>
                                        </p:cTn>
                                        <p:tgtEl>
                                          <p:spTgt spid="9"/>
                                        </p:tgtEl>
                                      </p:cBhvr>
                                      <p:to x="100000" y="95000"/>
                                    </p:animScale>
                                    <p:animScale>
                                      <p:cBhvr>
                                        <p:cTn id="56" dur="166" decel="50000">
                                          <p:stCondLst>
                                            <p:cond delay="1834"/>
                                          </p:stCondLst>
                                        </p:cTn>
                                        <p:tgtEl>
                                          <p:spTgt spid="9"/>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80">
                                          <p:stCondLst>
                                            <p:cond delay="0"/>
                                          </p:stCondLst>
                                        </p:cTn>
                                        <p:tgtEl>
                                          <p:spTgt spid="10"/>
                                        </p:tgtEl>
                                      </p:cBhvr>
                                    </p:animEffect>
                                    <p:anim calcmode="lin" valueType="num">
                                      <p:cBhvr>
                                        <p:cTn id="6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gtEl>
                                      </p:cBhvr>
                                      <p:to x="100000" y="60000"/>
                                    </p:animScale>
                                    <p:animScale>
                                      <p:cBhvr>
                                        <p:cTn id="68" dur="166" decel="50000">
                                          <p:stCondLst>
                                            <p:cond delay="676"/>
                                          </p:stCondLst>
                                        </p:cTn>
                                        <p:tgtEl>
                                          <p:spTgt spid="10"/>
                                        </p:tgtEl>
                                      </p:cBhvr>
                                      <p:to x="100000" y="100000"/>
                                    </p:animScale>
                                    <p:animScale>
                                      <p:cBhvr>
                                        <p:cTn id="69" dur="26">
                                          <p:stCondLst>
                                            <p:cond delay="1312"/>
                                          </p:stCondLst>
                                        </p:cTn>
                                        <p:tgtEl>
                                          <p:spTgt spid="10"/>
                                        </p:tgtEl>
                                      </p:cBhvr>
                                      <p:to x="100000" y="80000"/>
                                    </p:animScale>
                                    <p:animScale>
                                      <p:cBhvr>
                                        <p:cTn id="70" dur="166" decel="50000">
                                          <p:stCondLst>
                                            <p:cond delay="1338"/>
                                          </p:stCondLst>
                                        </p:cTn>
                                        <p:tgtEl>
                                          <p:spTgt spid="10"/>
                                        </p:tgtEl>
                                      </p:cBhvr>
                                      <p:to x="100000" y="100000"/>
                                    </p:animScale>
                                    <p:animScale>
                                      <p:cBhvr>
                                        <p:cTn id="71" dur="26">
                                          <p:stCondLst>
                                            <p:cond delay="1642"/>
                                          </p:stCondLst>
                                        </p:cTn>
                                        <p:tgtEl>
                                          <p:spTgt spid="10"/>
                                        </p:tgtEl>
                                      </p:cBhvr>
                                      <p:to x="100000" y="90000"/>
                                    </p:animScale>
                                    <p:animScale>
                                      <p:cBhvr>
                                        <p:cTn id="72" dur="166" decel="50000">
                                          <p:stCondLst>
                                            <p:cond delay="1668"/>
                                          </p:stCondLst>
                                        </p:cTn>
                                        <p:tgtEl>
                                          <p:spTgt spid="10"/>
                                        </p:tgtEl>
                                      </p:cBhvr>
                                      <p:to x="100000" y="100000"/>
                                    </p:animScale>
                                    <p:animScale>
                                      <p:cBhvr>
                                        <p:cTn id="73" dur="26">
                                          <p:stCondLst>
                                            <p:cond delay="1808"/>
                                          </p:stCondLst>
                                        </p:cTn>
                                        <p:tgtEl>
                                          <p:spTgt spid="10"/>
                                        </p:tgtEl>
                                      </p:cBhvr>
                                      <p:to x="100000" y="95000"/>
                                    </p:animScale>
                                    <p:animScale>
                                      <p:cBhvr>
                                        <p:cTn id="7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Mô Tả Bộ Dữ Liệu</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sp>
        <p:nvSpPr>
          <p:cNvPr id="6" name="TextBox 5"/>
          <p:cNvSpPr txBox="1"/>
          <p:nvPr/>
        </p:nvSpPr>
        <p:spPr>
          <a:xfrm>
            <a:off x="1319646" y="1200175"/>
            <a:ext cx="7461927" cy="1785104"/>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Bộ</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dữ</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liệu</a:t>
            </a:r>
            <a:r>
              <a:rPr lang="en-US" sz="2000" b="1" dirty="0">
                <a:latin typeface="Times New Roman" panose="02020603050405020304" pitchFamily="18" charset="0"/>
                <a:cs typeface="Times New Roman" panose="02020603050405020304" pitchFamily="18" charset="0"/>
              </a:rPr>
              <a:t> GTSDB</a:t>
            </a:r>
          </a:p>
          <a:p>
            <a:pPr lvl="0" algn="just" fontAlgn="base"/>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Đức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bao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a:t>
            </a:r>
          </a:p>
          <a:p>
            <a:pPr lvl="0" algn="just" fontAlgn="base"/>
            <a:r>
              <a:rPr lang="en-US" dirty="0">
                <a:latin typeface="Times New Roman" panose="02020603050405020304" pitchFamily="18" charset="0"/>
                <a:cs typeface="Times New Roman" panose="02020603050405020304" pitchFamily="18" charset="0"/>
              </a:rPr>
              <a:t>900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(chia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600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300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1360 * 880 (pixel).</a:t>
            </a:r>
          </a:p>
          <a:p>
            <a:br>
              <a:rPr lang="en-US" dirty="0">
                <a:latin typeface="Times New Roman" panose="02020603050405020304" pitchFamily="18"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2189298" y="2758762"/>
            <a:ext cx="6040301" cy="1376819"/>
          </a:xfrm>
          <a:prstGeom prst="rect">
            <a:avLst/>
          </a:prstGeom>
          <a:noFill/>
          <a:ln>
            <a:noFill/>
          </a:ln>
        </p:spPr>
      </p:pic>
      <p:sp>
        <p:nvSpPr>
          <p:cNvPr id="8" name="TextBox 7"/>
          <p:cNvSpPr txBox="1"/>
          <p:nvPr/>
        </p:nvSpPr>
        <p:spPr>
          <a:xfrm>
            <a:off x="1319646" y="4229100"/>
            <a:ext cx="7430754" cy="1169551"/>
          </a:xfrm>
          <a:prstGeom prst="rect">
            <a:avLst/>
          </a:prstGeom>
          <a:noFill/>
        </p:spPr>
        <p:txBody>
          <a:bodyPr wrap="square" rtlCol="0">
            <a:spAutoFit/>
          </a:bodyPr>
          <a:lstStyle/>
          <a:p>
            <a:pPr lvl="0" algn="just" fontAlgn="base"/>
            <a:r>
              <a:rPr lang="en-US" dirty="0" err="1">
                <a:latin typeface="Times New Roman" panose="02020603050405020304" pitchFamily="18" charset="0"/>
                <a:cs typeface="Times New Roman" panose="02020603050405020304" pitchFamily="18" charset="0"/>
              </a:rPr>
              <a:t>Mỗi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endParaRPr lang="en-US" dirty="0">
              <a:latin typeface="Times New Roman" panose="02020603050405020304" pitchFamily="18" charset="0"/>
              <a:cs typeface="Times New Roman" panose="02020603050405020304" pitchFamily="18" charset="0"/>
            </a:endParaRPr>
          </a:p>
          <a:p>
            <a:pPr lvl="0" algn="just" fontAlgn="base"/>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trữ</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PPM</a:t>
            </a:r>
          </a:p>
          <a:p>
            <a:pPr lvl="0" algn="just" fontAlgn="base"/>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16x16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128x128 (pixel)</a:t>
            </a:r>
          </a:p>
          <a:p>
            <a:pPr lvl="0" algn="just" fontAlgn="base"/>
            <a:r>
              <a:rPr lang="en-US" dirty="0" err="1">
                <a:latin typeface="Times New Roman" panose="02020603050405020304" pitchFamily="18" charset="0"/>
                <a:cs typeface="Times New Roman" panose="02020603050405020304" pitchFamily="18" charset="0"/>
              </a:rPr>
              <a:t>Biển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góc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sáng</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7604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MÔ TẢ BỘ DỮ LIỆU</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sp>
        <p:nvSpPr>
          <p:cNvPr id="5" name="Rectangle 4"/>
          <p:cNvSpPr/>
          <p:nvPr/>
        </p:nvSpPr>
        <p:spPr>
          <a:xfrm>
            <a:off x="1298863" y="0"/>
            <a:ext cx="7451538" cy="3323987"/>
          </a:xfrm>
          <a:prstGeom prst="rect">
            <a:avLst/>
          </a:prstGeom>
        </p:spPr>
        <p:txBody>
          <a:bodyPr wrap="square">
            <a:spAutoFit/>
          </a:bodyPr>
          <a:lstStyle/>
          <a:p>
            <a:pPr marL="270510" algn="just" fontAlgn="base"/>
            <a:endParaRPr lang="en-US">
              <a:solidFill>
                <a:srgbClr val="24292F"/>
              </a:solidFill>
              <a:latin typeface="Times New Roman" panose="02020603050405020304" pitchFamily="18" charset="0"/>
              <a:ea typeface="Times New Roman" panose="02020603050405020304" pitchFamily="18" charset="0"/>
            </a:endParaRPr>
          </a:p>
          <a:p>
            <a:pPr marL="270510" algn="just" fontAlgn="base"/>
            <a:endParaRPr lang="en-US">
              <a:solidFill>
                <a:srgbClr val="24292F"/>
              </a:solidFill>
              <a:latin typeface="Times New Roman" panose="02020603050405020304" pitchFamily="18" charset="0"/>
              <a:ea typeface="Times New Roman" panose="02020603050405020304" pitchFamily="18" charset="0"/>
            </a:endParaRPr>
          </a:p>
          <a:p>
            <a:pPr marL="270510" algn="just" fontAlgn="base"/>
            <a:endParaRPr lang="en-US">
              <a:solidFill>
                <a:srgbClr val="24292F"/>
              </a:solidFill>
              <a:latin typeface="Times New Roman" panose="02020603050405020304" pitchFamily="18" charset="0"/>
              <a:ea typeface="Times New Roman" panose="02020603050405020304" pitchFamily="18" charset="0"/>
            </a:endParaRPr>
          </a:p>
          <a:p>
            <a:pPr marL="270510" algn="just" fontAlgn="base"/>
            <a:endParaRPr lang="en-US">
              <a:solidFill>
                <a:srgbClr val="24292F"/>
              </a:solidFill>
              <a:latin typeface="Times New Roman" panose="02020603050405020304" pitchFamily="18" charset="0"/>
              <a:ea typeface="Times New Roman" panose="02020603050405020304" pitchFamily="18" charset="0"/>
            </a:endParaRPr>
          </a:p>
          <a:p>
            <a:pPr marL="270510" algn="just" fontAlgn="base"/>
            <a:endParaRPr lang="en-US">
              <a:solidFill>
                <a:srgbClr val="24292F"/>
              </a:solidFill>
              <a:latin typeface="Times New Roman" panose="02020603050405020304" pitchFamily="18" charset="0"/>
              <a:ea typeface="Times New Roman" panose="02020603050405020304" pitchFamily="18" charset="0"/>
            </a:endParaRPr>
          </a:p>
          <a:p>
            <a:pPr marL="270510" algn="just" fontAlgn="base"/>
            <a:endParaRPr lang="en-US">
              <a:solidFill>
                <a:srgbClr val="24292F"/>
              </a:solidFill>
              <a:latin typeface="Times New Roman" panose="02020603050405020304" pitchFamily="18" charset="0"/>
              <a:ea typeface="Times New Roman" panose="02020603050405020304" pitchFamily="18" charset="0"/>
            </a:endParaRPr>
          </a:p>
          <a:p>
            <a:pPr marL="270510" algn="just" fontAlgn="base"/>
            <a:r>
              <a:rPr lang="en-US">
                <a:solidFill>
                  <a:srgbClr val="24292F"/>
                </a:solidFill>
                <a:latin typeface="Times New Roman" panose="02020603050405020304" pitchFamily="18" charset="0"/>
                <a:ea typeface="Times New Roman" panose="02020603050405020304" pitchFamily="18" charset="0"/>
              </a:rPr>
              <a:t>Định </a:t>
            </a:r>
            <a:r>
              <a:rPr lang="en-US" dirty="0" err="1">
                <a:solidFill>
                  <a:srgbClr val="24292F"/>
                </a:solidFill>
                <a:latin typeface="Times New Roman" panose="02020603050405020304" pitchFamily="18" charset="0"/>
                <a:ea typeface="Times New Roman" panose="02020603050405020304" pitchFamily="18" charset="0"/>
              </a:rPr>
              <a:t>dạng</a:t>
            </a:r>
            <a:r>
              <a:rPr lang="en-US" dirty="0">
                <a:solidFill>
                  <a:srgbClr val="24292F"/>
                </a:solidFill>
                <a:latin typeface="Times New Roman" panose="02020603050405020304" pitchFamily="18" charset="0"/>
                <a:ea typeface="Times New Roman" panose="02020603050405020304" pitchFamily="18" charset="0"/>
              </a:rPr>
              <a:t> file </a:t>
            </a:r>
            <a:r>
              <a:rPr lang="en-US" dirty="0" err="1">
                <a:solidFill>
                  <a:srgbClr val="24292F"/>
                </a:solidFill>
                <a:latin typeface="Times New Roman" panose="02020603050405020304" pitchFamily="18" charset="0"/>
                <a:ea typeface="Times New Roman" panose="02020603050405020304" pitchFamily="18" charset="0"/>
              </a:rPr>
              <a:t>chú</a:t>
            </a:r>
            <a:r>
              <a:rPr lang="en-US" dirty="0">
                <a:solidFill>
                  <a:srgbClr val="24292F"/>
                </a:solidFill>
                <a:latin typeface="Times New Roman" panose="02020603050405020304" pitchFamily="18" charset="0"/>
                <a:ea typeface="Times New Roman" panose="02020603050405020304" pitchFamily="18" charset="0"/>
              </a:rPr>
              <a:t> </a:t>
            </a:r>
            <a:r>
              <a:rPr lang="en-US" dirty="0" err="1">
                <a:solidFill>
                  <a:srgbClr val="24292F"/>
                </a:solidFill>
                <a:latin typeface="Times New Roman" panose="02020603050405020304" pitchFamily="18" charset="0"/>
                <a:ea typeface="Times New Roman" panose="02020603050405020304" pitchFamily="18" charset="0"/>
              </a:rPr>
              <a:t>thích</a:t>
            </a:r>
            <a:r>
              <a:rPr lang="en-US" dirty="0">
                <a:solidFill>
                  <a:srgbClr val="24292F"/>
                </a:solidFill>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US" dirty="0" err="1">
                <a:latin typeface="Times New Roman" panose="02020603050405020304" pitchFamily="18" charset="0"/>
                <a:ea typeface="Times New Roman" panose="02020603050405020304" pitchFamily="18" charset="0"/>
              </a:rPr>
              <a:t>Tên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tệp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tệp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ảnh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tương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ứng</a:t>
            </a:r>
            <a:endParaRPr lang="en-US" dirty="0">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Width: </a:t>
            </a:r>
            <a:r>
              <a:rPr lang="en-US" dirty="0" err="1">
                <a:latin typeface="Times New Roman" panose="02020603050405020304" pitchFamily="18" charset="0"/>
                <a:ea typeface="Times New Roman" panose="02020603050405020304" pitchFamily="18" charset="0"/>
              </a:rPr>
              <a:t>Chiều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rộng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ảnh</a:t>
            </a:r>
            <a:endParaRPr lang="en-US" dirty="0">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Height: </a:t>
            </a:r>
            <a:r>
              <a:rPr lang="en-US" dirty="0" err="1">
                <a:latin typeface="Times New Roman" panose="02020603050405020304" pitchFamily="18" charset="0"/>
                <a:ea typeface="Times New Roman" panose="02020603050405020304" pitchFamily="18" charset="0"/>
              </a:rPr>
              <a:t>Chiều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cao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ảnh</a:t>
            </a:r>
            <a:endParaRPr lang="en-US" dirty="0">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ROI.x1: </a:t>
            </a:r>
            <a:r>
              <a:rPr lang="en-US" dirty="0" err="1">
                <a:latin typeface="Times New Roman" panose="02020603050405020304" pitchFamily="18" charset="0"/>
                <a:ea typeface="Times New Roman" panose="02020603050405020304" pitchFamily="18" charset="0"/>
              </a:rPr>
              <a:t>Tọa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độ</a:t>
            </a:r>
            <a:r>
              <a:rPr lang="en-US" dirty="0">
                <a:latin typeface="Times New Roman" panose="02020603050405020304" pitchFamily="18" charset="0"/>
                <a:ea typeface="Times New Roman" panose="02020603050405020304" pitchFamily="18" charset="0"/>
              </a:rPr>
              <a:t> X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góc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trái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hộp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biển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báo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giao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thông</a:t>
            </a:r>
            <a:endParaRPr lang="en-US" dirty="0">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ROI.y1: </a:t>
            </a:r>
            <a:r>
              <a:rPr lang="en-US" dirty="0" err="1">
                <a:latin typeface="Times New Roman" panose="02020603050405020304" pitchFamily="18" charset="0"/>
                <a:ea typeface="Times New Roman" panose="02020603050405020304" pitchFamily="18" charset="0"/>
              </a:rPr>
              <a:t>Tọa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độ</a:t>
            </a:r>
            <a:r>
              <a:rPr lang="en-US" dirty="0">
                <a:latin typeface="Times New Roman" panose="02020603050405020304" pitchFamily="18" charset="0"/>
                <a:ea typeface="Times New Roman" panose="02020603050405020304" pitchFamily="18" charset="0"/>
              </a:rPr>
              <a:t> Y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góc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trái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hộp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biển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báo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giao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thông</a:t>
            </a:r>
            <a:endParaRPr lang="en-US" dirty="0">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ROI.x2: </a:t>
            </a:r>
            <a:r>
              <a:rPr lang="en-US" dirty="0" err="1">
                <a:latin typeface="Times New Roman" panose="02020603050405020304" pitchFamily="18" charset="0"/>
                <a:ea typeface="Times New Roman" panose="02020603050405020304" pitchFamily="18" charset="0"/>
              </a:rPr>
              <a:t>Tọa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độ</a:t>
            </a:r>
            <a:r>
              <a:rPr lang="en-US" dirty="0">
                <a:latin typeface="Times New Roman" panose="02020603050405020304" pitchFamily="18" charset="0"/>
                <a:ea typeface="Times New Roman" panose="02020603050405020304" pitchFamily="18" charset="0"/>
              </a:rPr>
              <a:t> X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góc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dưới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phải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hộp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biển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báo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giao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thông</a:t>
            </a:r>
            <a:endParaRPr lang="en-US" dirty="0">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ROI.y2: </a:t>
            </a:r>
            <a:r>
              <a:rPr lang="en-US" dirty="0" err="1">
                <a:latin typeface="Times New Roman" panose="02020603050405020304" pitchFamily="18" charset="0"/>
                <a:ea typeface="Times New Roman" panose="02020603050405020304" pitchFamily="18" charset="0"/>
              </a:rPr>
              <a:t>Tọa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độ</a:t>
            </a:r>
            <a:r>
              <a:rPr lang="en-US" dirty="0">
                <a:latin typeface="Times New Roman" panose="02020603050405020304" pitchFamily="18" charset="0"/>
                <a:ea typeface="Times New Roman" panose="02020603050405020304" pitchFamily="18" charset="0"/>
              </a:rPr>
              <a:t> Y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góc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dưới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phải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hộp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biển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báo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giao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thông</a:t>
            </a:r>
            <a:endParaRPr lang="en-US" dirty="0">
              <a:latin typeface="Times New Roman" panose="02020603050405020304" pitchFamily="18" charset="0"/>
              <a:ea typeface="Times New Roman" panose="02020603050405020304" pitchFamily="18" charset="0"/>
            </a:endParaRPr>
          </a:p>
          <a:p>
            <a:pPr marL="342900" lvl="0" indent="-342900" algn="just" fontAlgn="base">
              <a:spcAft>
                <a:spcPts val="800"/>
              </a:spcAft>
              <a:buSzPts val="1000"/>
              <a:buFont typeface="Symbol" panose="05050102010706020507" pitchFamily="18" charset="2"/>
              <a:buChar char=""/>
              <a:tabLst>
                <a:tab pos="457200" algn="l"/>
              </a:tabLst>
            </a:pPr>
            <a:r>
              <a:rPr lang="en-US" dirty="0" err="1">
                <a:latin typeface="Times New Roman" panose="02020603050405020304" pitchFamily="18" charset="0"/>
                <a:ea typeface="Times New Roman" panose="02020603050405020304" pitchFamily="18" charset="0"/>
              </a:rPr>
              <a:t>ClassID</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Nhãn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lớp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a:t>
            </a:r>
            <a:r>
              <a:rPr lang="en-US" err="1">
                <a:latin typeface="Times New Roman" panose="02020603050405020304" pitchFamily="18" charset="0"/>
                <a:ea typeface="Times New Roman" panose="02020603050405020304" pitchFamily="18" charset="0"/>
              </a:rPr>
              <a:t>chỉ</a:t>
            </a:r>
            <a:r>
              <a:rPr lang="en-US">
                <a:latin typeface="Times New Roman" panose="02020603050405020304" pitchFamily="18" charset="0"/>
                <a:ea typeface="Times New Roman" panose="02020603050405020304" pitchFamily="18" charset="0"/>
              </a:rPr>
              <a:t> định</a:t>
            </a:r>
            <a:endParaRPr lang="en-US" dirty="0">
              <a:effectLst/>
              <a:latin typeface="Times New Roman" panose="02020603050405020304" pitchFamily="18" charset="0"/>
              <a:ea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510370" y="3073898"/>
            <a:ext cx="2194560" cy="1675927"/>
          </a:xfrm>
          <a:prstGeom prst="rect">
            <a:avLst/>
          </a:prstGeom>
          <a:noFill/>
          <a:ln>
            <a:noFill/>
          </a:ln>
        </p:spPr>
      </p:pic>
      <p:sp>
        <p:nvSpPr>
          <p:cNvPr id="7" name="Rectangle 6"/>
          <p:cNvSpPr/>
          <p:nvPr/>
        </p:nvSpPr>
        <p:spPr>
          <a:xfrm>
            <a:off x="5385681" y="4835723"/>
            <a:ext cx="2799164" cy="307777"/>
          </a:xfrm>
          <a:prstGeom prst="rect">
            <a:avLst/>
          </a:prstGeom>
        </p:spPr>
        <p:txBody>
          <a:bodyPr wrap="none">
            <a:spAutoFit/>
          </a:bodyPr>
          <a:lstStyle/>
          <a:p>
            <a:pPr algn="just" fontAlgn="base">
              <a:spcAft>
                <a:spcPts val="800"/>
              </a:spcAft>
            </a:pPr>
            <a:r>
              <a:rPr lang="en-US">
                <a:latin typeface="Times New Roman" panose="02020603050405020304" pitchFamily="18" charset="0"/>
                <a:ea typeface="Times New Roman" panose="02020603050405020304" pitchFamily="18" charset="0"/>
              </a:rPr>
              <a:t>Hình ảnh: Toạ độ ROI của biển báo.</a:t>
            </a:r>
            <a:endParaRPr lang="en-US" sz="1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54766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400" smtClean="0">
                <a:latin typeface="Times New Roman" panose="02020603050405020304" pitchFamily="18" charset="0"/>
                <a:cs typeface="Times New Roman" panose="02020603050405020304" pitchFamily="18" charset="0"/>
              </a:rPr>
              <a:t>34</a:t>
            </a:fld>
            <a:endParaRPr lang="en" sz="140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1455981" y="1300839"/>
            <a:ext cx="7065819" cy="2234045"/>
          </a:xfrm>
          <a:prstGeom prst="rect">
            <a:avLst/>
          </a:prstGeom>
          <a:noFill/>
          <a:ln>
            <a:noFill/>
          </a:ln>
        </p:spPr>
      </p:pic>
      <p:sp>
        <p:nvSpPr>
          <p:cNvPr id="3" name="Rectangle 2"/>
          <p:cNvSpPr/>
          <p:nvPr/>
        </p:nvSpPr>
        <p:spPr>
          <a:xfrm>
            <a:off x="2930153" y="3542055"/>
            <a:ext cx="4117474" cy="307777"/>
          </a:xfrm>
          <a:prstGeom prst="rect">
            <a:avLst/>
          </a:prstGeom>
        </p:spPr>
        <p:txBody>
          <a:bodyPr wrap="none">
            <a:spAutoFit/>
          </a:bodyPr>
          <a:lstStyle/>
          <a:p>
            <a:pPr marL="270510">
              <a:spcAft>
                <a:spcPts val="1200"/>
              </a:spcAft>
            </a:pPr>
            <a:r>
              <a:rPr lang="en-US"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Hình ảnh của 43 loại biển báo trong tập dữ liệu</a:t>
            </a:r>
          </a:p>
        </p:txBody>
      </p:sp>
      <p:sp>
        <p:nvSpPr>
          <p:cNvPr id="5" name="TextBox 4"/>
          <p:cNvSpPr txBox="1"/>
          <p:nvPr/>
        </p:nvSpPr>
        <p:spPr>
          <a:xfrm>
            <a:off x="1028700" y="594197"/>
            <a:ext cx="6930737" cy="400110"/>
          </a:xfrm>
          <a:prstGeom prst="rect">
            <a:avLst/>
          </a:prstGeom>
          <a:noFill/>
        </p:spPr>
        <p:txBody>
          <a:bodyPr wrap="square" rtlCol="0">
            <a:spAutoFit/>
          </a:bodyPr>
          <a:lstStyle/>
          <a:p>
            <a:r>
              <a:rPr lang="en-US" sz="2000" b="1">
                <a:solidFill>
                  <a:schemeClr val="bg1"/>
                </a:solidFill>
                <a:latin typeface="Bahnschrift" panose="020B0502040204020203" pitchFamily="34" charset="0"/>
              </a:rPr>
              <a:t>MÔ TẢ BỘ DỮ LIỆU</a:t>
            </a:r>
          </a:p>
        </p:txBody>
      </p:sp>
    </p:spTree>
    <p:extLst>
      <p:ext uri="{BB962C8B-B14F-4D97-AF65-F5344CB8AC3E}">
        <p14:creationId xmlns:p14="http://schemas.microsoft.com/office/powerpoint/2010/main" val="19633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2200" y="560175"/>
            <a:ext cx="6739500" cy="697125"/>
          </a:xfrm>
        </p:spPr>
        <p:txBody>
          <a:bodyPr/>
          <a:lstStyle/>
          <a:p>
            <a:r>
              <a:rPr lang="en-US" sz="2000">
                <a:solidFill>
                  <a:schemeClr val="bg1"/>
                </a:solidFill>
                <a:latin typeface="Bahnschrift" panose="020B0502040204020203" pitchFamily="34" charset="0"/>
              </a:rPr>
              <a:t>MÔ TẢ BỘ DỮ LIỆU</a:t>
            </a:r>
            <a:br>
              <a:rPr lang="en-US" sz="2000">
                <a:solidFill>
                  <a:schemeClr val="bg1"/>
                </a:solidFill>
                <a:latin typeface="Bahnschrift" panose="020B0502040204020203" pitchFamily="34" charset="0"/>
              </a:rPr>
            </a:br>
            <a:endParaRPr lang="en-US" sz="2000"/>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6" name="Picture 5"/>
          <p:cNvPicPr/>
          <p:nvPr/>
        </p:nvPicPr>
        <p:blipFill>
          <a:blip r:embed="rId2"/>
          <a:stretch>
            <a:fillRect/>
          </a:stretch>
        </p:blipFill>
        <p:spPr>
          <a:xfrm>
            <a:off x="1402651" y="1367025"/>
            <a:ext cx="3865420" cy="3382650"/>
          </a:xfrm>
          <a:prstGeom prst="rect">
            <a:avLst/>
          </a:prstGeom>
        </p:spPr>
      </p:pic>
      <p:sp>
        <p:nvSpPr>
          <p:cNvPr id="7" name="Text Placeholder 6"/>
          <p:cNvSpPr>
            <a:spLocks noGrp="1"/>
          </p:cNvSpPr>
          <p:nvPr>
            <p:ph type="body" idx="2"/>
          </p:nvPr>
        </p:nvSpPr>
        <p:spPr>
          <a:xfrm>
            <a:off x="5268036" y="1959457"/>
            <a:ext cx="3672764" cy="1892796"/>
          </a:xfrm>
          <a:prstGeom prst="rect">
            <a:avLst/>
          </a:prstGeom>
        </p:spPr>
        <p:txBody>
          <a:bodyPr wrap="square">
            <a:spAutoFit/>
          </a:bodyPr>
          <a:lstStyle/>
          <a:p>
            <a:pPr marL="270510" algn="just">
              <a:spcAft>
                <a:spcPts val="1200"/>
              </a:spcAft>
            </a:pPr>
            <a:r>
              <a:rPr lang="en-US" sz="1600" dirty="0">
                <a:latin typeface="Times New Roman" panose="02020603050405020304" pitchFamily="18" charset="0"/>
                <a:ea typeface="Times New Roman" panose="02020603050405020304" pitchFamily="18" charset="0"/>
              </a:rPr>
              <a:t>Qua </a:t>
            </a:r>
            <a:r>
              <a:rPr lang="en-US" sz="1600" dirty="0" err="1">
                <a:latin typeface="Times New Roman" panose="02020603050405020304" pitchFamily="18" charset="0"/>
                <a:ea typeface="Times New Roman" panose="02020603050405020304" pitchFamily="18" charset="0"/>
              </a:rPr>
              <a:t>hình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trên</a:t>
            </a:r>
            <a:r>
              <a:rPr lang="en-US" sz="1600" dirty="0">
                <a:latin typeface="Times New Roman" panose="02020603050405020304" pitchFamily="18" charset="0"/>
                <a:ea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rPr>
              <a:t>thấy</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sự</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phân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bố</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dữ</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liệu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của</a:t>
            </a:r>
            <a:r>
              <a:rPr lang="en-US" sz="1600" dirty="0">
                <a:latin typeface="Times New Roman" panose="02020603050405020304" pitchFamily="18" charset="0"/>
                <a:ea typeface="Times New Roman" panose="02020603050405020304" pitchFamily="18" charset="0"/>
              </a:rPr>
              <a:t> 43 </a:t>
            </a:r>
            <a:r>
              <a:rPr lang="en-US" sz="1600" dirty="0" err="1">
                <a:latin typeface="Times New Roman" panose="02020603050405020304" pitchFamily="18" charset="0"/>
                <a:ea typeface="Times New Roman" panose="02020603050405020304" pitchFamily="18" charset="0"/>
              </a:rPr>
              <a:t>loại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biển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báo</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là</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không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đồng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đều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rPr>
              <a:t> 1 </a:t>
            </a:r>
            <a:r>
              <a:rPr lang="en-US" sz="1600" dirty="0" err="1">
                <a:latin typeface="Times New Roman" panose="02020603050405020304" pitchFamily="18" charset="0"/>
                <a:ea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loại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biển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báo</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tần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suất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xuất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hiện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rất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lớn</a:t>
            </a:r>
            <a:r>
              <a:rPr lang="en-US" sz="1600" dirty="0">
                <a:latin typeface="Times New Roman" panose="02020603050405020304" pitchFamily="18" charset="0"/>
                <a:ea typeface="Times New Roman" panose="02020603050405020304" pitchFamily="18" charset="0"/>
              </a:rPr>
              <a:t>, 1 </a:t>
            </a:r>
            <a:r>
              <a:rPr lang="en-US" sz="1600" dirty="0" err="1">
                <a:latin typeface="Times New Roman" panose="02020603050405020304" pitchFamily="18" charset="0"/>
                <a:ea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loại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thì</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xuất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hiện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rất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ít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nên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sẽ</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ảnh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hưởng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tới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kết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quả</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của</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quá</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trình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huấn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luyện</a:t>
            </a:r>
            <a:r>
              <a:rPr lang="en-US" sz="1600" dirty="0">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sp>
        <p:nvSpPr>
          <p:cNvPr id="5" name="Rectangle 4"/>
          <p:cNvSpPr/>
          <p:nvPr/>
        </p:nvSpPr>
        <p:spPr>
          <a:xfrm>
            <a:off x="2584263" y="4740051"/>
            <a:ext cx="5808517" cy="523220"/>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Hình ảnh: Sự phân bố dữ liệu của 43 loại biển báo trong tập dữ liệu</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147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heel(1)">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182200" y="410465"/>
            <a:ext cx="6739500" cy="806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Barlow"/>
              <a:buNone/>
              <a:defRPr sz="2400" b="1" i="0" u="none" strike="noStrike" cap="none">
                <a:solidFill>
                  <a:srgbClr val="FFFFFF"/>
                </a:solidFill>
                <a:latin typeface="Barlow"/>
                <a:ea typeface="Barlow"/>
                <a:cs typeface="Barlow"/>
                <a:sym typeface="Barlow"/>
              </a:defRPr>
            </a:lvl1pPr>
            <a:lvl2pPr marR="0" lvl="1" algn="l" rtl="0">
              <a:lnSpc>
                <a:spcPct val="100000"/>
              </a:lnSpc>
              <a:spcBef>
                <a:spcPts val="0"/>
              </a:spcBef>
              <a:spcAft>
                <a:spcPts val="0"/>
              </a:spcAft>
              <a:buClr>
                <a:srgbClr val="FFFFFF"/>
              </a:buClr>
              <a:buSzPts val="2400"/>
              <a:buFont typeface="Barlow"/>
              <a:buNone/>
              <a:defRPr sz="2400" b="1" i="0" u="none" strike="noStrike" cap="none">
                <a:solidFill>
                  <a:srgbClr val="FFFFFF"/>
                </a:solidFill>
                <a:latin typeface="Barlow"/>
                <a:ea typeface="Barlow"/>
                <a:cs typeface="Barlow"/>
                <a:sym typeface="Barlow"/>
              </a:defRPr>
            </a:lvl2pPr>
            <a:lvl3pPr marR="0" lvl="2" algn="l" rtl="0">
              <a:lnSpc>
                <a:spcPct val="100000"/>
              </a:lnSpc>
              <a:spcBef>
                <a:spcPts val="0"/>
              </a:spcBef>
              <a:spcAft>
                <a:spcPts val="0"/>
              </a:spcAft>
              <a:buClr>
                <a:srgbClr val="FFFFFF"/>
              </a:buClr>
              <a:buSzPts val="2400"/>
              <a:buFont typeface="Barlow"/>
              <a:buNone/>
              <a:defRPr sz="2400" b="1" i="0" u="none" strike="noStrike" cap="none">
                <a:solidFill>
                  <a:srgbClr val="FFFFFF"/>
                </a:solidFill>
                <a:latin typeface="Barlow"/>
                <a:ea typeface="Barlow"/>
                <a:cs typeface="Barlow"/>
                <a:sym typeface="Barlow"/>
              </a:defRPr>
            </a:lvl3pPr>
            <a:lvl4pPr marR="0" lvl="3" algn="l" rtl="0">
              <a:lnSpc>
                <a:spcPct val="100000"/>
              </a:lnSpc>
              <a:spcBef>
                <a:spcPts val="0"/>
              </a:spcBef>
              <a:spcAft>
                <a:spcPts val="0"/>
              </a:spcAft>
              <a:buClr>
                <a:srgbClr val="FFFFFF"/>
              </a:buClr>
              <a:buSzPts val="2400"/>
              <a:buFont typeface="Barlow"/>
              <a:buNone/>
              <a:defRPr sz="2400" b="1" i="0" u="none" strike="noStrike" cap="none">
                <a:solidFill>
                  <a:srgbClr val="FFFFFF"/>
                </a:solidFill>
                <a:latin typeface="Barlow"/>
                <a:ea typeface="Barlow"/>
                <a:cs typeface="Barlow"/>
                <a:sym typeface="Barlow"/>
              </a:defRPr>
            </a:lvl4pPr>
            <a:lvl5pPr marR="0" lvl="4" algn="l" rtl="0">
              <a:lnSpc>
                <a:spcPct val="100000"/>
              </a:lnSpc>
              <a:spcBef>
                <a:spcPts val="0"/>
              </a:spcBef>
              <a:spcAft>
                <a:spcPts val="0"/>
              </a:spcAft>
              <a:buClr>
                <a:srgbClr val="FFFFFF"/>
              </a:buClr>
              <a:buSzPts val="2400"/>
              <a:buFont typeface="Barlow"/>
              <a:buNone/>
              <a:defRPr sz="2400" b="1" i="0" u="none" strike="noStrike" cap="none">
                <a:solidFill>
                  <a:srgbClr val="FFFFFF"/>
                </a:solidFill>
                <a:latin typeface="Barlow"/>
                <a:ea typeface="Barlow"/>
                <a:cs typeface="Barlow"/>
                <a:sym typeface="Barlow"/>
              </a:defRPr>
            </a:lvl5pPr>
            <a:lvl6pPr marR="0" lvl="5" algn="l" rtl="0">
              <a:lnSpc>
                <a:spcPct val="100000"/>
              </a:lnSpc>
              <a:spcBef>
                <a:spcPts val="0"/>
              </a:spcBef>
              <a:spcAft>
                <a:spcPts val="0"/>
              </a:spcAft>
              <a:buClr>
                <a:srgbClr val="FFFFFF"/>
              </a:buClr>
              <a:buSzPts val="2400"/>
              <a:buFont typeface="Barlow"/>
              <a:buNone/>
              <a:defRPr sz="2400" b="1" i="0" u="none" strike="noStrike" cap="none">
                <a:solidFill>
                  <a:srgbClr val="FFFFFF"/>
                </a:solidFill>
                <a:latin typeface="Barlow"/>
                <a:ea typeface="Barlow"/>
                <a:cs typeface="Barlow"/>
                <a:sym typeface="Barlow"/>
              </a:defRPr>
            </a:lvl6pPr>
            <a:lvl7pPr marR="0" lvl="6" algn="l" rtl="0">
              <a:lnSpc>
                <a:spcPct val="100000"/>
              </a:lnSpc>
              <a:spcBef>
                <a:spcPts val="0"/>
              </a:spcBef>
              <a:spcAft>
                <a:spcPts val="0"/>
              </a:spcAft>
              <a:buClr>
                <a:srgbClr val="FFFFFF"/>
              </a:buClr>
              <a:buSzPts val="2400"/>
              <a:buFont typeface="Barlow"/>
              <a:buNone/>
              <a:defRPr sz="2400" b="1" i="0" u="none" strike="noStrike" cap="none">
                <a:solidFill>
                  <a:srgbClr val="FFFFFF"/>
                </a:solidFill>
                <a:latin typeface="Barlow"/>
                <a:ea typeface="Barlow"/>
                <a:cs typeface="Barlow"/>
                <a:sym typeface="Barlow"/>
              </a:defRPr>
            </a:lvl7pPr>
            <a:lvl8pPr marR="0" lvl="7" algn="l" rtl="0">
              <a:lnSpc>
                <a:spcPct val="100000"/>
              </a:lnSpc>
              <a:spcBef>
                <a:spcPts val="0"/>
              </a:spcBef>
              <a:spcAft>
                <a:spcPts val="0"/>
              </a:spcAft>
              <a:buClr>
                <a:srgbClr val="FFFFFF"/>
              </a:buClr>
              <a:buSzPts val="2400"/>
              <a:buFont typeface="Barlow"/>
              <a:buNone/>
              <a:defRPr sz="2400" b="1" i="0" u="none" strike="noStrike" cap="none">
                <a:solidFill>
                  <a:srgbClr val="FFFFFF"/>
                </a:solidFill>
                <a:latin typeface="Barlow"/>
                <a:ea typeface="Barlow"/>
                <a:cs typeface="Barlow"/>
                <a:sym typeface="Barlow"/>
              </a:defRPr>
            </a:lvl8pPr>
            <a:lvl9pPr marR="0" lvl="8" algn="l" rtl="0">
              <a:lnSpc>
                <a:spcPct val="100000"/>
              </a:lnSpc>
              <a:spcBef>
                <a:spcPts val="0"/>
              </a:spcBef>
              <a:spcAft>
                <a:spcPts val="0"/>
              </a:spcAft>
              <a:buClr>
                <a:srgbClr val="FFFFFF"/>
              </a:buClr>
              <a:buSzPts val="2400"/>
              <a:buFont typeface="Barlow"/>
              <a:buNone/>
              <a:defRPr sz="2400" b="1" i="0" u="none" strike="noStrike" cap="none">
                <a:solidFill>
                  <a:srgbClr val="FFFFFF"/>
                </a:solidFill>
                <a:latin typeface="Barlow"/>
                <a:ea typeface="Barlow"/>
                <a:cs typeface="Barlow"/>
                <a:sym typeface="Barlow"/>
              </a:defRPr>
            </a:lvl9pPr>
          </a:lstStyle>
          <a:p>
            <a:r>
              <a:rPr lang="en-US"/>
              <a:t>MÔ TẢ THỰC NGHIỆM</a:t>
            </a:r>
          </a:p>
        </p:txBody>
      </p:sp>
      <p:sp>
        <p:nvSpPr>
          <p:cNvPr id="9" name="Slide Number Placeholder 4"/>
          <p:cNvSpPr>
            <a:spLocks noGrp="1"/>
          </p:cNvSpPr>
          <p:nvPr>
            <p:ph type="sldNum" idx="12"/>
          </p:nvPr>
        </p:nvSpPr>
        <p:spPr>
          <a:xfrm>
            <a:off x="8750400" y="5162925"/>
            <a:ext cx="393600" cy="393600"/>
          </a:xfrm>
        </p:spPr>
        <p:txBody>
          <a:bodyPr/>
          <a:lstStyle/>
          <a:p>
            <a:pPr marL="0" lvl="0" indent="0" algn="ctr" rtl="0">
              <a:spcBef>
                <a:spcPts val="0"/>
              </a:spcBef>
              <a:spcAft>
                <a:spcPts val="0"/>
              </a:spcAft>
              <a:buNone/>
            </a:pPr>
            <a:fld id="{00000000-1234-1234-1234-123412341234}" type="slidenum">
              <a:rPr lang="en" smtClean="0"/>
              <a:t>36</a:t>
            </a:fld>
            <a:endParaRPr lang="en"/>
          </a:p>
        </p:txBody>
      </p:sp>
      <p:sp>
        <p:nvSpPr>
          <p:cNvPr id="11" name="TextBox 10"/>
          <p:cNvSpPr txBox="1"/>
          <p:nvPr/>
        </p:nvSpPr>
        <p:spPr>
          <a:xfrm>
            <a:off x="1267691" y="1217165"/>
            <a:ext cx="7482709" cy="92333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Các Bước Thực Hiện Thực Nghiệm</a:t>
            </a:r>
          </a:p>
          <a:p>
            <a:r>
              <a:rPr lang="en-US" b="1">
                <a:latin typeface="Times New Roman" panose="02020603050405020304" pitchFamily="18" charset="0"/>
                <a:cs typeface="Times New Roman" panose="02020603050405020304" pitchFamily="18" charset="0"/>
              </a:rPr>
              <a:t>Bước 1</a:t>
            </a:r>
            <a:r>
              <a:rPr lang="en-US">
                <a:latin typeface="Times New Roman" panose="02020603050405020304" pitchFamily="18" charset="0"/>
                <a:cs typeface="Times New Roman" panose="02020603050405020304" pitchFamily="18" charset="0"/>
              </a:rPr>
              <a:t>: Ta tiến hành chuyển đổi lần lượt các bức ảnh từ định dạng PPM  sang định dạng file JPG</a:t>
            </a:r>
          </a:p>
          <a:p>
            <a:r>
              <a:rPr lang="en-US" sz="2000" b="1">
                <a:latin typeface="Times New Roman" panose="02020603050405020304" pitchFamily="18" charset="0"/>
                <a:cs typeface="Times New Roman" panose="02020603050405020304" pitchFamily="18" charset="0"/>
              </a:rPr>
              <a:t> </a:t>
            </a:r>
          </a:p>
        </p:txBody>
      </p:sp>
      <p:pic>
        <p:nvPicPr>
          <p:cNvPr id="13" name="Picture 12"/>
          <p:cNvPicPr/>
          <p:nvPr/>
        </p:nvPicPr>
        <p:blipFill>
          <a:blip r:embed="rId2"/>
          <a:stretch>
            <a:fillRect/>
          </a:stretch>
        </p:blipFill>
        <p:spPr>
          <a:xfrm>
            <a:off x="1413163" y="1782065"/>
            <a:ext cx="5943600" cy="3361435"/>
          </a:xfrm>
          <a:prstGeom prst="rect">
            <a:avLst/>
          </a:prstGeom>
        </p:spPr>
      </p:pic>
    </p:spTree>
    <p:extLst>
      <p:ext uri="{BB962C8B-B14F-4D97-AF65-F5344CB8AC3E}">
        <p14:creationId xmlns:p14="http://schemas.microsoft.com/office/powerpoint/2010/main" val="3731619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82200" y="367206"/>
            <a:ext cx="6739500" cy="806700"/>
          </a:xfrm>
        </p:spPr>
        <p:txBody>
          <a:bodyPr/>
          <a:lstStyle/>
          <a:p>
            <a:br>
              <a:rPr lang="en-US"/>
            </a:br>
            <a:r>
              <a:rPr lang="en-US"/>
              <a:t>MÔ TẢ THỰC NGHIỆM</a:t>
            </a:r>
            <a:br>
              <a:rPr lang="en-US"/>
            </a:br>
            <a:endParaRPr lang="en-US"/>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sp>
        <p:nvSpPr>
          <p:cNvPr id="4" name="Rectangle 3"/>
          <p:cNvSpPr/>
          <p:nvPr/>
        </p:nvSpPr>
        <p:spPr>
          <a:xfrm>
            <a:off x="1402773" y="1233209"/>
            <a:ext cx="7347627" cy="1368644"/>
          </a:xfrm>
          <a:prstGeom prst="rect">
            <a:avLst/>
          </a:prstGeom>
        </p:spPr>
        <p:txBody>
          <a:bodyPr wrap="square">
            <a:spAutoFit/>
          </a:bodyPr>
          <a:lstStyle/>
          <a:p>
            <a:pPr>
              <a:spcAft>
                <a:spcPts val="1200"/>
              </a:spcAft>
            </a:pPr>
            <a:r>
              <a:rPr lang="en-US" b="1" dirty="0" err="1">
                <a:latin typeface="Times New Roman" panose="02020603050405020304" pitchFamily="18" charset="0"/>
                <a:ea typeface="Times New Roman" panose="02020603050405020304" pitchFamily="18" charset="0"/>
              </a:rPr>
              <a:t>Bước</a:t>
            </a:r>
            <a:r>
              <a:rPr lang="en-US" b="1" dirty="0">
                <a:latin typeface="Times New Roman" panose="02020603050405020304" pitchFamily="18" charset="0"/>
                <a:ea typeface="Times New Roman" panose="02020603050405020304" pitchFamily="18" charset="0"/>
              </a:rPr>
              <a:t> 2</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Xây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dựng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lại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file </a:t>
            </a:r>
            <a:r>
              <a:rPr lang="en-US" dirty="0" err="1">
                <a:latin typeface="Times New Roman" panose="02020603050405020304" pitchFamily="18" charset="0"/>
                <a:ea typeface="Times New Roman" panose="02020603050405020304" pitchFamily="18" charset="0"/>
              </a:rPr>
              <a:t>chú</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thích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phù</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hợp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ảnh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chuyển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đổi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từ</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bước</a:t>
            </a:r>
            <a:r>
              <a:rPr lang="en-US" dirty="0">
                <a:latin typeface="Times New Roman" panose="02020603050405020304" pitchFamily="18" charset="0"/>
                <a:ea typeface="Times New Roman" panose="02020603050405020304" pitchFamily="18" charset="0"/>
              </a:rPr>
              <a:t> 1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có</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model YOLO.</a:t>
            </a:r>
            <a:endParaRPr lang="en-US" sz="12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Khi </a:t>
            </a:r>
            <a:r>
              <a:rPr lang="en-US" dirty="0" err="1">
                <a:latin typeface="Times New Roman" panose="02020603050405020304" pitchFamily="18" charset="0"/>
                <a:ea typeface="Calibri" panose="020F0502020204030204" pitchFamily="34" charset="0"/>
                <a:cs typeface="Times New Roman" panose="02020603050405020304" pitchFamily="18" charset="0"/>
              </a:rPr>
              <a:t>huấn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luyện</a:t>
            </a:r>
            <a:r>
              <a:rPr lang="en-US" dirty="0">
                <a:latin typeface="Times New Roman" panose="02020603050405020304" pitchFamily="18" charset="0"/>
                <a:ea typeface="Calibri" panose="020F0502020204030204" pitchFamily="34" charset="0"/>
                <a:cs typeface="Times New Roman" panose="02020603050405020304" pitchFamily="18" charset="0"/>
              </a:rPr>
              <a:t> model YOLO </a:t>
            </a:r>
            <a:r>
              <a:rPr lang="en-US" dirty="0" err="1">
                <a:latin typeface="Times New Roman" panose="02020603050405020304" pitchFamily="18" charset="0"/>
                <a:ea typeface="Calibri" panose="020F0502020204030204" pitchFamily="34" charset="0"/>
                <a:cs typeface="Times New Roman" panose="02020603050405020304" pitchFamily="18" charset="0"/>
              </a:rPr>
              <a:t>trên</a:t>
            </a:r>
            <a:r>
              <a:rPr lang="en-US" dirty="0">
                <a:latin typeface="Times New Roman" panose="02020603050405020304" pitchFamily="18" charset="0"/>
                <a:ea typeface="Calibri" panose="020F0502020204030204" pitchFamily="34" charset="0"/>
                <a:cs typeface="Times New Roman" panose="02020603050405020304" pitchFamily="18" charset="0"/>
              </a:rPr>
              <a:t> darknet </a:t>
            </a:r>
            <a:r>
              <a:rPr lang="en-US" dirty="0" err="1">
                <a:latin typeface="Times New Roman" panose="02020603050405020304" pitchFamily="18" charset="0"/>
                <a:ea typeface="Calibri" panose="020F0502020204030204" pitchFamily="34" charset="0"/>
                <a:cs typeface="Times New Roman" panose="02020603050405020304" pitchFamily="18" charset="0"/>
              </a:rPr>
              <a:t>chúng</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sẽ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bức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ảnh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png</a:t>
            </a:r>
            <a:r>
              <a:rPr lang="en-US" dirty="0">
                <a:latin typeface="Times New Roman" panose="02020603050405020304" pitchFamily="18" charset="0"/>
                <a:ea typeface="Calibri" panose="020F0502020204030204" pitchFamily="34" charset="0"/>
                <a:cs typeface="Times New Roman" panose="02020603050405020304" pitchFamily="18" charset="0"/>
              </a:rPr>
              <a:t>, jpg, jpeg)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file </a:t>
            </a:r>
            <a:r>
              <a:rPr lang="en-US" dirty="0" err="1">
                <a:latin typeface="Times New Roman" panose="02020603050405020304" pitchFamily="18" charset="0"/>
                <a:ea typeface="Calibri" panose="020F0502020204030204" pitchFamily="34" charset="0"/>
                <a:cs typeface="Times New Roman" panose="02020603050405020304" pitchFamily="18" charset="0"/>
              </a:rPr>
              <a:t>chú</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thích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chúng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dạng</a:t>
            </a:r>
            <a:r>
              <a:rPr lang="en-US" dirty="0">
                <a:latin typeface="Times New Roman" panose="02020603050405020304" pitchFamily="18" charset="0"/>
                <a:ea typeface="Calibri" panose="020F0502020204030204" pitchFamily="34" charset="0"/>
                <a:cs typeface="Times New Roman" panose="02020603050405020304" pitchFamily="18" charset="0"/>
              </a:rPr>
              <a:t> txt). </a:t>
            </a:r>
            <a:r>
              <a:rPr lang="en-US" dirty="0" err="1">
                <a:latin typeface="Times New Roman" panose="02020603050405020304" pitchFamily="18" charset="0"/>
                <a:ea typeface="Calibri" panose="020F0502020204030204" pitchFamily="34" charset="0"/>
                <a:cs typeface="Times New Roman" panose="02020603050405020304" pitchFamily="18" charset="0"/>
              </a:rPr>
              <a:t>Bên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dưới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nội</a:t>
            </a:r>
            <a:r>
              <a:rPr lang="en-US" dirty="0">
                <a:latin typeface="Times New Roman" panose="02020603050405020304" pitchFamily="18" charset="0"/>
                <a:ea typeface="Calibri" panose="020F0502020204030204" pitchFamily="34" charset="0"/>
                <a:cs typeface="Times New Roman" panose="02020603050405020304" pitchFamily="18" charset="0"/>
              </a:rPr>
              <a:t> dung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file </a:t>
            </a:r>
            <a:r>
              <a:rPr lang="en-US" dirty="0" err="1">
                <a:latin typeface="Times New Roman" panose="02020603050405020304" pitchFamily="18" charset="0"/>
                <a:ea typeface="Calibri" panose="020F0502020204030204" pitchFamily="34" charset="0"/>
                <a:cs typeface="Times New Roman" panose="02020603050405020304" pitchFamily="18" charset="0"/>
              </a:rPr>
              <a:t>chú</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thích</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533735" y="2601853"/>
            <a:ext cx="5341620" cy="1958340"/>
          </a:xfrm>
          <a:prstGeom prst="rect">
            <a:avLst/>
          </a:prstGeom>
          <a:noFill/>
          <a:ln>
            <a:noFill/>
          </a:ln>
        </p:spPr>
      </p:pic>
    </p:spTree>
    <p:extLst>
      <p:ext uri="{BB962C8B-B14F-4D97-AF65-F5344CB8AC3E}">
        <p14:creationId xmlns:p14="http://schemas.microsoft.com/office/powerpoint/2010/main" val="3957445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br>
              <a:rPr lang="en-US"/>
            </a:br>
            <a:r>
              <a:rPr lang="en-US"/>
              <a:t>MÔ TẢ THỰC NGHIỆM</a:t>
            </a:r>
            <a:br>
              <a:rPr lang="en-US"/>
            </a:br>
            <a:endParaRPr lang="en-US"/>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sp>
        <p:nvSpPr>
          <p:cNvPr id="3" name="Rectangle 1"/>
          <p:cNvSpPr>
            <a:spLocks noChangeArrowheads="1"/>
          </p:cNvSpPr>
          <p:nvPr/>
        </p:nvSpPr>
        <p:spPr bwMode="auto">
          <a:xfrm>
            <a:off x="1266240" y="1534399"/>
            <a:ext cx="74841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ClrTx/>
            </a:pPr>
            <a:r>
              <a:rPr lang="en-US">
                <a:latin typeface="Times New Roman" panose="02020603050405020304" pitchFamily="18" charset="0"/>
                <a:ea typeface="Calibri" panose="020F0502020204030204" pitchFamily="34" charset="0"/>
                <a:cs typeface="Times New Roman" panose="02020603050405020304" pitchFamily="18" charset="0"/>
              </a:rPr>
              <a:t>Trong </a:t>
            </a:r>
            <a:r>
              <a:rPr lang="en-US" dirty="0" err="1">
                <a:latin typeface="Times New Roman" panose="02020603050405020304" pitchFamily="18" charset="0"/>
                <a:ea typeface="Calibri" panose="020F0502020204030204" pitchFamily="34" charset="0"/>
                <a:cs typeface="Times New Roman" panose="02020603050405020304" pitchFamily="18" charset="0"/>
              </a:rPr>
              <a:t>khi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file gt.txt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chúng</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thì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chưa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đúng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chứa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thông</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sau</a:t>
            </a:r>
            <a:r>
              <a:rPr lang="en-US" dirty="0">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3719980" y="1958560"/>
            <a:ext cx="2377440" cy="2768625"/>
          </a:xfrm>
          <a:prstGeom prst="rect">
            <a:avLst/>
          </a:prstGeom>
        </p:spPr>
      </p:pic>
    </p:spTree>
    <p:extLst>
      <p:ext uri="{BB962C8B-B14F-4D97-AF65-F5344CB8AC3E}">
        <p14:creationId xmlns:p14="http://schemas.microsoft.com/office/powerpoint/2010/main" val="1932300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a:br>
            <a:r>
              <a:rPr lang="en-US"/>
              <a:t>MÔ TẢ THỰC NGHIỆM</a:t>
            </a:r>
            <a:br>
              <a:rPr lang="en-US"/>
            </a:br>
            <a:endParaRPr lang="en-US"/>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sp>
        <p:nvSpPr>
          <p:cNvPr id="3" name="Rectangle 2"/>
          <p:cNvSpPr/>
          <p:nvPr/>
        </p:nvSpPr>
        <p:spPr>
          <a:xfrm>
            <a:off x="1319646" y="103909"/>
            <a:ext cx="7430754" cy="3765133"/>
          </a:xfrm>
          <a:prstGeom prst="rect">
            <a:avLst/>
          </a:prstGeom>
        </p:spPr>
        <p:txBody>
          <a:bodyPr wrap="square">
            <a:spAutoFit/>
          </a:bodyPr>
          <a:lstStyle/>
          <a:p>
            <a:pPr algn="just" fontAlgn="base">
              <a:spcAft>
                <a:spcPts val="800"/>
              </a:spcAft>
            </a:pPr>
            <a:endParaRPr lang="en-US" sz="1600">
              <a:latin typeface="Times New Roman" panose="02020603050405020304" pitchFamily="18" charset="0"/>
              <a:ea typeface="Times New Roman" panose="02020603050405020304" pitchFamily="18" charset="0"/>
            </a:endParaRPr>
          </a:p>
          <a:p>
            <a:pPr algn="just" fontAlgn="base">
              <a:spcAft>
                <a:spcPts val="800"/>
              </a:spcAft>
            </a:pPr>
            <a:endParaRPr lang="en-US" sz="1600">
              <a:latin typeface="Times New Roman" panose="02020603050405020304" pitchFamily="18" charset="0"/>
              <a:ea typeface="Times New Roman" panose="02020603050405020304" pitchFamily="18" charset="0"/>
            </a:endParaRPr>
          </a:p>
          <a:p>
            <a:pPr algn="just" fontAlgn="base">
              <a:spcAft>
                <a:spcPts val="800"/>
              </a:spcAft>
            </a:pPr>
            <a:endParaRPr lang="en-US" sz="1600">
              <a:latin typeface="Times New Roman" panose="02020603050405020304" pitchFamily="18" charset="0"/>
              <a:ea typeface="Times New Roman" panose="02020603050405020304" pitchFamily="18" charset="0"/>
            </a:endParaRPr>
          </a:p>
          <a:p>
            <a:pPr algn="just" fontAlgn="base">
              <a:spcAft>
                <a:spcPts val="800"/>
              </a:spcAft>
            </a:pPr>
            <a:endParaRPr lang="en-US" sz="1600">
              <a:latin typeface="Times New Roman" panose="02020603050405020304" pitchFamily="18" charset="0"/>
              <a:ea typeface="Times New Roman" panose="02020603050405020304" pitchFamily="18" charset="0"/>
            </a:endParaRPr>
          </a:p>
          <a:p>
            <a:pPr algn="just" fontAlgn="base">
              <a:spcAft>
                <a:spcPts val="800"/>
              </a:spcAft>
            </a:pPr>
            <a:r>
              <a:rPr lang="en-US" sz="1600">
                <a:latin typeface="Times New Roman" panose="02020603050405020304" pitchFamily="18" charset="0"/>
                <a:ea typeface="Times New Roman" panose="02020603050405020304" pitchFamily="18" charset="0"/>
              </a:rPr>
              <a:t>Từ </a:t>
            </a:r>
            <a:r>
              <a:rPr lang="en-US" sz="1600" dirty="0" err="1">
                <a:latin typeface="Times New Roman" panose="02020603050405020304" pitchFamily="18" charset="0"/>
                <a:ea typeface="Times New Roman" panose="02020603050405020304" pitchFamily="18" charset="0"/>
              </a:rPr>
              <a:t>toạ</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độ</a:t>
            </a:r>
            <a:r>
              <a:rPr lang="en-US" sz="1600" dirty="0">
                <a:latin typeface="Times New Roman" panose="02020603050405020304" pitchFamily="18" charset="0"/>
                <a:ea typeface="Times New Roman" panose="02020603050405020304" pitchFamily="18" charset="0"/>
              </a:rPr>
              <a:t> (x1,y1) </a:t>
            </a:r>
            <a:r>
              <a:rPr lang="en-US" sz="1600" dirty="0" err="1">
                <a:latin typeface="Times New Roman" panose="02020603050405020304" pitchFamily="18" charset="0"/>
                <a:ea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rPr>
              <a:t> (x2,y2) ở </a:t>
            </a:r>
            <a:r>
              <a:rPr lang="en-US" sz="1600" dirty="0" err="1">
                <a:latin typeface="Times New Roman" panose="02020603050405020304" pitchFamily="18" charset="0"/>
                <a:ea typeface="Times New Roman" panose="02020603050405020304" pitchFamily="18" charset="0"/>
              </a:rPr>
              <a:t>trên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rPr>
              <a:t>cần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phải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chuyển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đổi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về</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toạ</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độ</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tâm</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tỉ</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lệ</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chiều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dài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chiều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rộng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tương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ứng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của</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bouding</a:t>
            </a:r>
            <a:r>
              <a:rPr lang="en-US" sz="1600" dirty="0">
                <a:latin typeface="Times New Roman" panose="02020603050405020304" pitchFamily="18" charset="0"/>
                <a:ea typeface="Times New Roman" panose="02020603050405020304" pitchFamily="18" charset="0"/>
              </a:rPr>
              <a:t> box so </a:t>
            </a:r>
            <a:r>
              <a:rPr lang="en-US" sz="1600" dirty="0" err="1">
                <a:latin typeface="Times New Roman" panose="02020603050405020304" pitchFamily="18" charset="0"/>
                <a:ea typeface="Times New Roman" panose="02020603050405020304" pitchFamily="18" charset="0"/>
              </a:rPr>
              <a:t>với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ảnh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gốc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chứa</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biển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báo</a:t>
            </a:r>
            <a:r>
              <a:rPr lang="en-US" sz="1600" dirty="0">
                <a:latin typeface="Times New Roman" panose="02020603050405020304" pitchFamily="18" charset="0"/>
                <a:ea typeface="Times New Roman" panose="02020603050405020304" pitchFamily="18" charset="0"/>
              </a:rPr>
              <a:t>:</a:t>
            </a:r>
          </a:p>
          <a:p>
            <a:pPr algn="just" fontAlgn="base">
              <a:spcAft>
                <a:spcPts val="800"/>
              </a:spcAft>
            </a:pPr>
            <a:r>
              <a:rPr lang="en-US" sz="1600" dirty="0" err="1">
                <a:latin typeface="Times New Roman" panose="02020603050405020304" pitchFamily="18" charset="0"/>
                <a:ea typeface="Times New Roman" panose="02020603050405020304" pitchFamily="18" charset="0"/>
              </a:rPr>
              <a:t>Công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thức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chuyển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đổi</a:t>
            </a:r>
            <a:endParaRPr lang="en-US" sz="1600" dirty="0">
              <a:latin typeface="Times New Roman" panose="02020603050405020304" pitchFamily="18" charset="0"/>
              <a:ea typeface="Times New Roman" panose="02020603050405020304" pitchFamily="18" charset="0"/>
            </a:endParaRPr>
          </a:p>
          <a:p>
            <a:pPr algn="just" fontAlgn="base"/>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x_tâm</a:t>
            </a:r>
            <a:r>
              <a:rPr lang="en-US" sz="1600" dirty="0">
                <a:latin typeface="Times New Roman" panose="02020603050405020304" pitchFamily="18" charset="0"/>
                <a:ea typeface="Times New Roman" panose="02020603050405020304" pitchFamily="18" charset="0"/>
              </a:rPr>
              <a:t> = ((x2 – x1) / 2 + x1) / 1360</a:t>
            </a:r>
          </a:p>
          <a:p>
            <a:pPr algn="just" fontAlgn="base"/>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y_tâm</a:t>
            </a:r>
            <a:r>
              <a:rPr lang="en-US" sz="1600" dirty="0">
                <a:latin typeface="Times New Roman" panose="02020603050405020304" pitchFamily="18" charset="0"/>
                <a:ea typeface="Times New Roman" panose="02020603050405020304" pitchFamily="18" charset="0"/>
              </a:rPr>
              <a:t> = ((y2 – y1) / 2 + y1) / 800</a:t>
            </a:r>
          </a:p>
          <a:p>
            <a:pPr algn="just" fontAlgn="base"/>
            <a:r>
              <a:rPr lang="en-US" sz="1600" dirty="0">
                <a:latin typeface="Times New Roman" panose="02020603050405020304" pitchFamily="18" charset="0"/>
                <a:ea typeface="Times New Roman" panose="02020603050405020304" pitchFamily="18" charset="0"/>
              </a:rPr>
              <a:t>            width = (x2 – x1) / 1360</a:t>
            </a:r>
          </a:p>
          <a:p>
            <a:pPr algn="just" fontAlgn="base">
              <a:spcAft>
                <a:spcPts val="800"/>
              </a:spcAft>
            </a:pPr>
            <a:r>
              <a:rPr lang="en-US" sz="1600" dirty="0">
                <a:latin typeface="Times New Roman" panose="02020603050405020304" pitchFamily="18" charset="0"/>
                <a:ea typeface="Times New Roman" panose="02020603050405020304" pitchFamily="18" charset="0"/>
              </a:rPr>
              <a:t>            height = (y2 - y1) / 800</a:t>
            </a:r>
          </a:p>
          <a:p>
            <a:pPr algn="just" fontAlgn="base">
              <a:spcAft>
                <a:spcPts val="800"/>
              </a:spcAft>
            </a:pPr>
            <a:r>
              <a:rPr lang="en-US" sz="1600" dirty="0" err="1">
                <a:latin typeface="Times New Roman" panose="02020603050405020304" pitchFamily="18" charset="0"/>
                <a:ea typeface="Times New Roman" panose="02020603050405020304" pitchFamily="18" charset="0"/>
              </a:rPr>
              <a:t>trong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đó</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bức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ảnh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kích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thước</a:t>
            </a:r>
            <a:r>
              <a:rPr lang="en-US" sz="1600" dirty="0">
                <a:latin typeface="Times New Roman" panose="02020603050405020304" pitchFamily="18" charset="0"/>
                <a:ea typeface="Times New Roman" panose="02020603050405020304" pitchFamily="18" charset="0"/>
              </a:rPr>
              <a:t> 1360*800</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4204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TỔNG QUAN ĐỀ TÀI</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
        <p:nvSpPr>
          <p:cNvPr id="4" name="Rectangle 3"/>
          <p:cNvSpPr/>
          <p:nvPr/>
        </p:nvSpPr>
        <p:spPr>
          <a:xfrm>
            <a:off x="1039090" y="1304111"/>
            <a:ext cx="7711309" cy="338041"/>
          </a:xfrm>
          <a:prstGeom prst="rect">
            <a:avLst/>
          </a:prstGeom>
        </p:spPr>
        <p:txBody>
          <a:bodyPr wrap="square">
            <a:spAutoFit/>
          </a:bodyPr>
          <a:lstStyle/>
          <a:p>
            <a:pPr marL="552450" indent="-285750" algn="just">
              <a:lnSpc>
                <a:spcPct val="107000"/>
              </a:lnSpc>
              <a:spcAft>
                <a:spcPts val="800"/>
              </a:spcAft>
              <a:buFont typeface="Arial" panose="020B0604020202020204" pitchFamily="34" charset="0"/>
              <a:buChar char="•"/>
            </a:pPr>
            <a:r>
              <a:rPr lang="en-US" sz="1600" dirty="0" err="1">
                <a:latin typeface="Times New Roman" panose="02020603050405020304" pitchFamily="18" charset="0"/>
                <a:ea typeface="Calibri" panose="020F0502020204030204" pitchFamily="34" charset="0"/>
                <a:cs typeface="Times New Roman" panose="02020603050405020304" pitchFamily="18" charset="0"/>
              </a:rPr>
              <a:t>Nghiên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cứu</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toán</a:t>
            </a:r>
            <a:r>
              <a:rPr lang="en-US" sz="1600" dirty="0">
                <a:latin typeface="Times New Roman" panose="02020603050405020304" pitchFamily="18" charset="0"/>
                <a:ea typeface="Calibri" panose="020F0502020204030204" pitchFamily="34" charset="0"/>
                <a:cs typeface="Times New Roman" panose="02020603050405020304" pitchFamily="18" charset="0"/>
              </a:rPr>
              <a:t> YOLO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nhận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biển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báo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giao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thông</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ight Arrow 4"/>
          <p:cNvSpPr/>
          <p:nvPr/>
        </p:nvSpPr>
        <p:spPr>
          <a:xfrm>
            <a:off x="1662546" y="3002973"/>
            <a:ext cx="1683328" cy="1194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Chuẩn Bị Dữ Liệu</a:t>
            </a:r>
          </a:p>
        </p:txBody>
      </p:sp>
      <p:sp>
        <p:nvSpPr>
          <p:cNvPr id="7" name="Right Arrow 6"/>
          <p:cNvSpPr/>
          <p:nvPr/>
        </p:nvSpPr>
        <p:spPr>
          <a:xfrm>
            <a:off x="3345874" y="3002973"/>
            <a:ext cx="1683328" cy="1194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Tiền Xử Lý</a:t>
            </a:r>
          </a:p>
        </p:txBody>
      </p:sp>
      <p:sp>
        <p:nvSpPr>
          <p:cNvPr id="8" name="Right Arrow 7"/>
          <p:cNvSpPr/>
          <p:nvPr/>
        </p:nvSpPr>
        <p:spPr>
          <a:xfrm>
            <a:off x="5029202" y="3018559"/>
            <a:ext cx="1683328" cy="1194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Trích Xuất Đặc Trưng</a:t>
            </a:r>
          </a:p>
        </p:txBody>
      </p:sp>
      <p:sp>
        <p:nvSpPr>
          <p:cNvPr id="9" name="Right Arrow 8"/>
          <p:cNvSpPr/>
          <p:nvPr/>
        </p:nvSpPr>
        <p:spPr>
          <a:xfrm>
            <a:off x="6712530" y="3034145"/>
            <a:ext cx="1683328" cy="1194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Phân Loại</a:t>
            </a:r>
          </a:p>
        </p:txBody>
      </p:sp>
      <p:sp>
        <p:nvSpPr>
          <p:cNvPr id="10" name="TextBox 9"/>
          <p:cNvSpPr txBox="1"/>
          <p:nvPr/>
        </p:nvSpPr>
        <p:spPr>
          <a:xfrm>
            <a:off x="1402773" y="2432561"/>
            <a:ext cx="3149177" cy="338554"/>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Quy trình nhận dạng:</a:t>
            </a:r>
          </a:p>
        </p:txBody>
      </p:sp>
    </p:spTree>
    <p:extLst>
      <p:ext uri="{BB962C8B-B14F-4D97-AF65-F5344CB8AC3E}">
        <p14:creationId xmlns:p14="http://schemas.microsoft.com/office/powerpoint/2010/main" val="394093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br>
              <a:rPr lang="en-US"/>
            </a:br>
            <a:r>
              <a:rPr lang="en-US"/>
              <a:t>MÔ TẢ THỰC NGHIỆM</a:t>
            </a:r>
            <a:br>
              <a:rPr lang="en-US"/>
            </a:br>
            <a:endParaRPr lang="en-US"/>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sp>
        <p:nvSpPr>
          <p:cNvPr id="5" name="Rectangle 4"/>
          <p:cNvSpPr/>
          <p:nvPr/>
        </p:nvSpPr>
        <p:spPr>
          <a:xfrm>
            <a:off x="1246909" y="0"/>
            <a:ext cx="7503491" cy="5321970"/>
          </a:xfrm>
          <a:prstGeom prst="rect">
            <a:avLst/>
          </a:prstGeom>
        </p:spPr>
        <p:txBody>
          <a:bodyPr wrap="square">
            <a:spAutoFit/>
          </a:bodyPr>
          <a:lstStyle/>
          <a:p>
            <a:pPr>
              <a:spcAft>
                <a:spcPts val="1200"/>
              </a:spcAft>
            </a:pPr>
            <a:endParaRPr lang="en-US" b="1" dirty="0">
              <a:latin typeface="Times New Roman" panose="02020603050405020304" pitchFamily="18" charset="0"/>
              <a:ea typeface="Times New Roman" panose="02020603050405020304" pitchFamily="18" charset="0"/>
            </a:endParaRPr>
          </a:p>
          <a:p>
            <a:pPr>
              <a:spcAft>
                <a:spcPts val="1200"/>
              </a:spcAft>
            </a:pPr>
            <a:endParaRPr lang="en-US" b="1" dirty="0">
              <a:latin typeface="Times New Roman" panose="02020603050405020304" pitchFamily="18" charset="0"/>
              <a:ea typeface="Times New Roman" panose="02020603050405020304" pitchFamily="18" charset="0"/>
            </a:endParaRPr>
          </a:p>
          <a:p>
            <a:pPr>
              <a:spcAft>
                <a:spcPts val="1200"/>
              </a:spcAft>
            </a:pPr>
            <a:endParaRPr lang="en-US" b="1" dirty="0">
              <a:latin typeface="Times New Roman" panose="02020603050405020304" pitchFamily="18" charset="0"/>
              <a:ea typeface="Times New Roman" panose="02020603050405020304" pitchFamily="18" charset="0"/>
            </a:endParaRPr>
          </a:p>
          <a:p>
            <a:pPr>
              <a:spcAft>
                <a:spcPts val="1200"/>
              </a:spcAft>
            </a:pPr>
            <a:endParaRPr lang="en-US" b="1" dirty="0">
              <a:latin typeface="Times New Roman" panose="02020603050405020304" pitchFamily="18" charset="0"/>
              <a:ea typeface="Times New Roman" panose="02020603050405020304" pitchFamily="18" charset="0"/>
            </a:endParaRPr>
          </a:p>
          <a:p>
            <a:pPr>
              <a:spcAft>
                <a:spcPts val="1200"/>
              </a:spcAft>
            </a:pPr>
            <a:r>
              <a:rPr lang="en-US" b="1" dirty="0" err="1">
                <a:latin typeface="Times New Roman" panose="02020603050405020304" pitchFamily="18" charset="0"/>
                <a:ea typeface="Times New Roman" panose="02020603050405020304" pitchFamily="18" charset="0"/>
              </a:rPr>
              <a:t>Bước</a:t>
            </a:r>
            <a:r>
              <a:rPr lang="en-US" b="1" dirty="0">
                <a:latin typeface="Times New Roman" panose="02020603050405020304" pitchFamily="18" charset="0"/>
                <a:ea typeface="Times New Roman" panose="02020603050405020304" pitchFamily="18" charset="0"/>
              </a:rPr>
              <a:t> 3</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Cấu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tham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số</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mạng</a:t>
            </a:r>
            <a:r>
              <a:rPr lang="en-US" dirty="0">
                <a:latin typeface="Times New Roman" panose="02020603050405020304" pitchFamily="18" charset="0"/>
                <a:ea typeface="Times New Roman" panose="02020603050405020304" pitchFamily="18" charset="0"/>
              </a:rPr>
              <a:t> YOLO </a:t>
            </a:r>
            <a:r>
              <a:rPr lang="en-US" dirty="0" err="1">
                <a:latin typeface="Times New Roman" panose="02020603050405020304" pitchFamily="18" charset="0"/>
                <a:ea typeface="Times New Roman" panose="02020603050405020304" pitchFamily="18" charset="0"/>
              </a:rPr>
              <a:t>cho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phù</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hợp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số</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lượng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loại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biển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báo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kích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thước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đầu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ảnh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số</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bước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algn="just">
              <a:spcAft>
                <a:spcPts val="1200"/>
              </a:spcAft>
            </a:pPr>
            <a:r>
              <a:rPr lang="en-US" dirty="0" err="1">
                <a:latin typeface="Times New Roman" panose="02020603050405020304" pitchFamily="18" charset="0"/>
                <a:ea typeface="Times New Roman" panose="02020603050405020304" pitchFamily="18" charset="0"/>
              </a:rPr>
              <a:t>Chúng</a:t>
            </a:r>
            <a:r>
              <a:rPr lang="en-US" dirty="0">
                <a:latin typeface="Times New Roman" panose="02020603050405020304" pitchFamily="18" charset="0"/>
                <a:ea typeface="Times New Roman" panose="02020603050405020304" pitchFamily="18" charset="0"/>
              </a:rPr>
              <a:t> ta </a:t>
            </a:r>
            <a:r>
              <a:rPr lang="en-US" dirty="0" err="1">
                <a:latin typeface="Times New Roman" panose="02020603050405020304" pitchFamily="18" charset="0"/>
                <a:ea typeface="Times New Roman" panose="02020603050405020304" pitchFamily="18" charset="0"/>
              </a:rPr>
              <a:t>sẽ</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mô</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mạng</a:t>
            </a:r>
            <a:r>
              <a:rPr lang="en-US" dirty="0">
                <a:latin typeface="Times New Roman" panose="02020603050405020304" pitchFamily="18" charset="0"/>
                <a:ea typeface="Times New Roman" panose="02020603050405020304" pitchFamily="18" charset="0"/>
              </a:rPr>
              <a:t> YOLO version 3, </a:t>
            </a:r>
            <a:r>
              <a:rPr lang="en-US" dirty="0" err="1">
                <a:latin typeface="Times New Roman" panose="02020603050405020304" pitchFamily="18" charset="0"/>
                <a:ea typeface="Times New Roman" panose="02020603050405020304" pitchFamily="18" charset="0"/>
              </a:rPr>
              <a:t>đầu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tiên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chúng</a:t>
            </a:r>
            <a:r>
              <a:rPr lang="en-US" dirty="0">
                <a:latin typeface="Times New Roman" panose="02020603050405020304" pitchFamily="18" charset="0"/>
                <a:ea typeface="Times New Roman" panose="02020603050405020304" pitchFamily="18" charset="0"/>
              </a:rPr>
              <a:t> ta </a:t>
            </a:r>
            <a:r>
              <a:rPr lang="en-US" dirty="0" err="1">
                <a:latin typeface="Times New Roman" panose="02020603050405020304" pitchFamily="18" charset="0"/>
                <a:ea typeface="Times New Roman" panose="02020603050405020304" pitchFamily="18" charset="0"/>
              </a:rPr>
              <a:t>cần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tải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về</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bộ</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nguồn</a:t>
            </a:r>
            <a:r>
              <a:rPr lang="en-US" dirty="0">
                <a:latin typeface="Times New Roman" panose="02020603050405020304" pitchFamily="18" charset="0"/>
                <a:ea typeface="Times New Roman" panose="02020603050405020304" pitchFamily="18" charset="0"/>
              </a:rPr>
              <a:t> Darknet </a:t>
            </a:r>
            <a:r>
              <a:rPr lang="en-US" dirty="0" err="1">
                <a:latin typeface="Times New Roman" panose="02020603050405020304" pitchFamily="18" charset="0"/>
                <a:ea typeface="Times New Roman" panose="02020603050405020304" pitchFamily="18" charset="0"/>
              </a:rPr>
              <a:t>về</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chỉnh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sửa</a:t>
            </a:r>
            <a:r>
              <a:rPr lang="en-US" dirty="0">
                <a:latin typeface="Times New Roman" panose="02020603050405020304" pitchFamily="18" charset="0"/>
                <a:ea typeface="Times New Roman" panose="02020603050405020304" pitchFamily="18" charset="0"/>
              </a:rPr>
              <a:t> file </a:t>
            </a:r>
            <a:r>
              <a:rPr lang="en-US" dirty="0" err="1">
                <a:latin typeface="Times New Roman" panose="02020603050405020304" pitchFamily="18" charset="0"/>
                <a:ea typeface="Times New Roman" panose="02020603050405020304" pitchFamily="18" charset="0"/>
              </a:rPr>
              <a:t>cấu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phù</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hợp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mạng</a:t>
            </a:r>
            <a:r>
              <a:rPr lang="en-US" dirty="0">
                <a:latin typeface="Times New Roman" panose="02020603050405020304" pitchFamily="18" charset="0"/>
                <a:ea typeface="Times New Roman" panose="02020603050405020304" pitchFamily="18" charset="0"/>
              </a:rPr>
              <a:t> YOLO version 3.Đây </a:t>
            </a:r>
            <a:r>
              <a:rPr lang="en-US" dirty="0" err="1">
                <a:latin typeface="Times New Roman" panose="02020603050405020304" pitchFamily="18" charset="0"/>
                <a:ea typeface="Times New Roman" panose="02020603050405020304" pitchFamily="18" charset="0"/>
              </a:rPr>
              <a:t>là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bước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quan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trọng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khi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model YOLO. </a:t>
            </a:r>
            <a:r>
              <a:rPr lang="en-US" dirty="0" err="1">
                <a:latin typeface="Times New Roman" panose="02020603050405020304" pitchFamily="18" charset="0"/>
                <a:ea typeface="Times New Roman" panose="02020603050405020304" pitchFamily="18" charset="0"/>
              </a:rPr>
              <a:t>Chúng</a:t>
            </a:r>
            <a:r>
              <a:rPr lang="en-US" dirty="0">
                <a:latin typeface="Times New Roman" panose="02020603050405020304" pitchFamily="18" charset="0"/>
                <a:ea typeface="Times New Roman" panose="02020603050405020304" pitchFamily="18" charset="0"/>
              </a:rPr>
              <a:t> ta </a:t>
            </a:r>
            <a:r>
              <a:rPr lang="en-US" dirty="0" err="1">
                <a:latin typeface="Times New Roman" panose="02020603050405020304" pitchFamily="18" charset="0"/>
                <a:ea typeface="Times New Roman" panose="02020603050405020304" pitchFamily="18" charset="0"/>
              </a:rPr>
              <a:t>sẽ</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sử</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dụng</a:t>
            </a:r>
            <a:r>
              <a:rPr lang="en-US" dirty="0">
                <a:latin typeface="Times New Roman" panose="02020603050405020304" pitchFamily="18" charset="0"/>
                <a:ea typeface="Times New Roman" panose="02020603050405020304" pitchFamily="18" charset="0"/>
              </a:rPr>
              <a:t> file</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a:solidFill>
                  <a:srgbClr val="337AB7"/>
                </a:solidFill>
                <a:latin typeface="Times New Roman" panose="02020603050405020304" pitchFamily="18" charset="0"/>
                <a:ea typeface="Times New Roman" panose="02020603050405020304" pitchFamily="18" charset="0"/>
                <a:hlinkClick r:id="rId2"/>
              </a:rPr>
              <a:t>YOLOv3.cfg</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cấu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mô</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bạn</a:t>
            </a:r>
            <a:r>
              <a:rPr lang="en-US" dirty="0">
                <a:latin typeface="Times New Roman" panose="02020603050405020304" pitchFamily="18" charset="0"/>
                <a:ea typeface="Times New Roman" panose="02020603050405020304" pitchFamily="18" charset="0"/>
              </a:rPr>
              <a:t> download file </a:t>
            </a:r>
            <a:r>
              <a:rPr lang="en-US" dirty="0" err="1">
                <a:latin typeface="Times New Roman" panose="02020603050405020304" pitchFamily="18" charset="0"/>
                <a:ea typeface="Times New Roman" panose="02020603050405020304" pitchFamily="18" charset="0"/>
              </a:rPr>
              <a:t>trên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về</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máy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điều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chỉnh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dòng</a:t>
            </a:r>
            <a:r>
              <a:rPr lang="en-US" dirty="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dirty="0" err="1">
                <a:latin typeface="Times New Roman" panose="02020603050405020304" pitchFamily="18" charset="0"/>
                <a:ea typeface="Calibri" panose="020F0502020204030204" pitchFamily="34" charset="0"/>
                <a:cs typeface="Times New Roman" panose="02020603050405020304" pitchFamily="18" charset="0"/>
              </a:rPr>
              <a:t>Tại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dòng</a:t>
            </a:r>
            <a:r>
              <a:rPr lang="en-US" dirty="0">
                <a:latin typeface="Times New Roman" panose="02020603050405020304" pitchFamily="18" charset="0"/>
                <a:ea typeface="Calibri" panose="020F0502020204030204" pitchFamily="34" charset="0"/>
                <a:cs typeface="Times New Roman" panose="02020603050405020304" pitchFamily="18" charset="0"/>
              </a:rPr>
              <a:t> 610, 696, 783: </a:t>
            </a:r>
            <a:r>
              <a:rPr lang="en-US" dirty="0" err="1">
                <a:latin typeface="Times New Roman" panose="02020603050405020304" pitchFamily="18" charset="0"/>
                <a:ea typeface="Calibri" panose="020F0502020204030204" pitchFamily="34" charset="0"/>
                <a:cs typeface="Times New Roman" panose="02020603050405020304" pitchFamily="18" charset="0"/>
              </a:rPr>
              <a:t>Thay</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classes=80</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classes=43</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dirty="0">
                <a:latin typeface="Times New Roman" panose="02020603050405020304" pitchFamily="18" charset="0"/>
                <a:ea typeface="Calibri" panose="020F0502020204030204" pitchFamily="34" charset="0"/>
                <a:cs typeface="Times New Roman" panose="02020603050405020304" pitchFamily="18" charset="0"/>
              </a:rPr>
              <a:t> classes </a:t>
            </a:r>
            <a:r>
              <a:rPr lang="en-US" dirty="0" err="1">
                <a:latin typeface="Times New Roman" panose="02020603050405020304" pitchFamily="18" charset="0"/>
                <a:ea typeface="Calibri" panose="020F0502020204030204" pitchFamily="34" charset="0"/>
                <a:cs typeface="Times New Roman" panose="02020603050405020304" pitchFamily="18" charset="0"/>
              </a:rPr>
              <a:t>chúng</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huấn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luyện</a:t>
            </a:r>
            <a:r>
              <a:rPr lang="en-US" dirty="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07000"/>
              </a:lnSpc>
              <a:spcAft>
                <a:spcPts val="750"/>
              </a:spcAft>
              <a:buSzPts val="1000"/>
              <a:buFont typeface="Symbol" panose="05050102010706020507" pitchFamily="18" charset="2"/>
              <a:buChar char=""/>
              <a:tabLst>
                <a:tab pos="457200" algn="l"/>
              </a:tabLst>
            </a:pP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Tại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dòng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603, 689, 776: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Thay</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số</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lượng</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filters=255</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về</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filter=30</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Đây</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chính</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layer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cuối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cùng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base network. Do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đó</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chúng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output shape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thay</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đổi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theo</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số</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lượng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classes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theo</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đúng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công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thức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bài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trước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đó</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n_classes</a:t>
            </a:r>
            <a:r>
              <a:rPr lang="en-US" dirty="0">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 + 5)x3 = (43+5)x3 = 144</a:t>
            </a:r>
            <a:r>
              <a:rPr lang="en-US"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max_batches</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tại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dòng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20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số</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lượng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steps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tối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để</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huấn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luyện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models YOLO.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Đối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với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dữ</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liệu</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43 classes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cần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điều</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chỉnh</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err="1">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max_batches</a:t>
            </a:r>
            <a:r>
              <a:rPr lang="en-US" dirty="0">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=2000 * </a:t>
            </a:r>
            <a:r>
              <a:rPr lang="en-US" dirty="0" err="1">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n_classes</a:t>
            </a:r>
            <a:r>
              <a:rPr lang="en-US" dirty="0">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=43*2000=86000 </a:t>
            </a:r>
          </a:p>
          <a:p>
            <a:pPr lvl="0" algn="just">
              <a:lnSpc>
                <a:spcPct val="107000"/>
              </a:lnSpc>
              <a:spcAft>
                <a:spcPts val="750"/>
              </a:spcAft>
              <a:buSzPts val="1000"/>
              <a:tabLst>
                <a:tab pos="457200" algn="l"/>
              </a:tabLst>
            </a:pPr>
            <a:endPar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8029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a:br>
            <a:r>
              <a:rPr lang="en-US"/>
              <a:t>MÔ TẢ THỰC NGHIỆM</a:t>
            </a:r>
            <a:br>
              <a:rPr lang="en-US"/>
            </a:br>
            <a:endParaRPr lang="en-US"/>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sp>
        <p:nvSpPr>
          <p:cNvPr id="3" name="Rectangle 2"/>
          <p:cNvSpPr/>
          <p:nvPr/>
        </p:nvSpPr>
        <p:spPr>
          <a:xfrm>
            <a:off x="1288473" y="154782"/>
            <a:ext cx="7461927" cy="4626588"/>
          </a:xfrm>
          <a:prstGeom prst="rect">
            <a:avLst/>
          </a:prstGeom>
        </p:spPr>
        <p:txBody>
          <a:bodyPr wrap="square">
            <a:spAutoFit/>
          </a:bodyPr>
          <a:lstStyle/>
          <a:p>
            <a:pPr marL="342900" indent="-342900" algn="just">
              <a:lnSpc>
                <a:spcPct val="107000"/>
              </a:lnSpc>
              <a:spcAft>
                <a:spcPts val="750"/>
              </a:spcAft>
              <a:buSzPts val="1000"/>
              <a:buFont typeface="Symbol" panose="05050102010706020507" pitchFamily="18" charset="2"/>
              <a:buChar char=""/>
              <a:tabLst>
                <a:tab pos="457200" algn="l"/>
              </a:tabLst>
            </a:pPr>
            <a:endParaRPr lang="en-US" dirty="0">
              <a:latin typeface="Times New Roman" panose="02020603050405020304" pitchFamily="18" charset="0"/>
              <a:cs typeface="Times New Roman" panose="02020603050405020304" pitchFamily="18" charset="0"/>
            </a:endParaRPr>
          </a:p>
          <a:p>
            <a:pPr marL="342900" indent="-342900" algn="just">
              <a:lnSpc>
                <a:spcPct val="107000"/>
              </a:lnSpc>
              <a:spcAft>
                <a:spcPts val="750"/>
              </a:spcAft>
              <a:buSzPts val="1000"/>
              <a:buFont typeface="Symbol" panose="05050102010706020507" pitchFamily="18" charset="2"/>
              <a:buChar char=""/>
              <a:tabLst>
                <a:tab pos="457200" algn="l"/>
              </a:tabLst>
            </a:pPr>
            <a:endParaRPr lang="en-US" dirty="0">
              <a:latin typeface="Times New Roman" panose="02020603050405020304" pitchFamily="18" charset="0"/>
              <a:cs typeface="Times New Roman" panose="02020603050405020304" pitchFamily="18" charset="0"/>
            </a:endParaRPr>
          </a:p>
          <a:p>
            <a:pPr marL="342900" indent="-342900" algn="just">
              <a:lnSpc>
                <a:spcPct val="107000"/>
              </a:lnSpc>
              <a:spcAft>
                <a:spcPts val="750"/>
              </a:spcAft>
              <a:buSzPts val="1000"/>
              <a:buFont typeface="Symbol" panose="05050102010706020507" pitchFamily="18" charset="2"/>
              <a:buChar char=""/>
              <a:tabLst>
                <a:tab pos="457200" algn="l"/>
              </a:tabLst>
            </a:pPr>
            <a:endParaRPr lang="en-US" dirty="0">
              <a:latin typeface="Times New Roman" panose="02020603050405020304" pitchFamily="18" charset="0"/>
              <a:cs typeface="Times New Roman" panose="02020603050405020304" pitchFamily="18" charset="0"/>
            </a:endParaRPr>
          </a:p>
          <a:p>
            <a:pPr marL="342900" indent="-342900" algn="just">
              <a:lnSpc>
                <a:spcPct val="107000"/>
              </a:lnSpc>
              <a:spcAft>
                <a:spcPts val="750"/>
              </a:spcAft>
              <a:buSzPts val="1000"/>
              <a:buFont typeface="Symbol" panose="05050102010706020507" pitchFamily="18" charset="2"/>
              <a:buChar char=""/>
              <a:tabLst>
                <a:tab pos="457200" algn="l"/>
              </a:tabLst>
            </a:pPr>
            <a:r>
              <a:rPr lang="en-US" dirty="0" err="1">
                <a:latin typeface="Times New Roman" panose="02020603050405020304" pitchFamily="18" charset="0"/>
                <a:cs typeface="Times New Roman" panose="02020603050405020304" pitchFamily="18" charset="0"/>
              </a:rPr>
              <a:t>burn_in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 19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steps ban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learning_rate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0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learning_rate</a:t>
            </a:r>
            <a:r>
              <a:rPr lang="en-US" dirty="0">
                <a:latin typeface="Times New Roman" panose="02020603050405020304" pitchFamily="18" charset="0"/>
                <a:cs typeface="Times New Roman" panose="02020603050405020304" pitchFamily="18" charset="0"/>
              </a:rPr>
              <a:t>. Sau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learning_rate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ổn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learning_rate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bé</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steps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Do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max_batches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86000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burn_in</a:t>
            </a:r>
            <a:r>
              <a:rPr lang="en-US" dirty="0">
                <a:latin typeface="Times New Roman" panose="02020603050405020304" pitchFamily="18" charset="0"/>
                <a:cs typeface="Times New Roman" panose="02020603050405020304" pitchFamily="18" charset="0"/>
              </a:rPr>
              <a:t> = 1000.</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dirty="0">
                <a:latin typeface="Times New Roman" panose="02020603050405020304" pitchFamily="18" charset="0"/>
                <a:ea typeface="Calibri" panose="020F0502020204030204" pitchFamily="34" charset="0"/>
                <a:cs typeface="Times New Roman" panose="02020603050405020304" pitchFamily="18" charset="0"/>
              </a:rPr>
              <a:t>steps: </a:t>
            </a:r>
            <a:r>
              <a:rPr lang="en-US" dirty="0" err="1">
                <a:latin typeface="Times New Roman" panose="02020603050405020304" pitchFamily="18" charset="0"/>
                <a:ea typeface="Calibri" panose="020F0502020204030204" pitchFamily="34" charset="0"/>
                <a:cs typeface="Times New Roman" panose="02020603050405020304" pitchFamily="18" charset="0"/>
              </a:rPr>
              <a:t>Tại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dòng</a:t>
            </a:r>
            <a:r>
              <a:rPr lang="en-US" dirty="0">
                <a:latin typeface="Times New Roman" panose="02020603050405020304" pitchFamily="18" charset="0"/>
                <a:ea typeface="Calibri" panose="020F0502020204030204" pitchFamily="34" charset="0"/>
                <a:cs typeface="Times New Roman" panose="02020603050405020304" pitchFamily="18" charset="0"/>
              </a:rPr>
              <a:t> 22. </a:t>
            </a:r>
            <a:r>
              <a:rPr lang="en-US" dirty="0" err="1">
                <a:latin typeface="Times New Roman" panose="02020603050405020304" pitchFamily="18" charset="0"/>
                <a:ea typeface="Calibri" panose="020F0502020204030204" pitchFamily="34" charset="0"/>
                <a:cs typeface="Times New Roman" panose="02020603050405020304" pitchFamily="18" charset="0"/>
              </a:rPr>
              <a:t>Điều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về</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steps=68800,77400</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Đây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vị</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trí</a:t>
            </a:r>
            <a:r>
              <a:rPr lang="en-US" dirty="0">
                <a:latin typeface="Times New Roman" panose="02020603050405020304" pitchFamily="18" charset="0"/>
                <a:ea typeface="Calibri" panose="020F0502020204030204" pitchFamily="34" charset="0"/>
                <a:cs typeface="Times New Roman" panose="02020603050405020304" pitchFamily="18" charset="0"/>
              </a:rPr>
              <a:t> step </a:t>
            </a:r>
            <a:r>
              <a:rPr lang="en-US" dirty="0" err="1">
                <a:latin typeface="Times New Roman" panose="02020603050405020304" pitchFamily="18" charset="0"/>
                <a:ea typeface="Calibri" panose="020F0502020204030204" pitchFamily="34" charset="0"/>
                <a:cs typeface="Times New Roman" panose="02020603050405020304" pitchFamily="18" charset="0"/>
              </a:rPr>
              <a:t>mà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chúng</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sẽ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bắt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giảm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learning_rate</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thuật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toán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đạt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tới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điểm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hội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tụ</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thiết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lập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learning_rate</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quá</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cao</a:t>
            </a:r>
            <a:r>
              <a:rPr lang="en-US" dirty="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07000"/>
              </a:lnSpc>
              <a:spcAft>
                <a:spcPts val="750"/>
              </a:spcAft>
              <a:buSzPts val="1000"/>
              <a:buFont typeface="Symbol" panose="05050102010706020507" pitchFamily="18" charset="2"/>
              <a:buChar char=""/>
              <a:tabLst>
                <a:tab pos="457200" algn="l"/>
              </a:tabLst>
            </a:pPr>
            <a:r>
              <a:rPr lang="en-US" dirty="0">
                <a:latin typeface="Times New Roman" panose="02020603050405020304" pitchFamily="18" charset="0"/>
                <a:ea typeface="Calibri" panose="020F0502020204030204" pitchFamily="34" charset="0"/>
                <a:cs typeface="Times New Roman" panose="02020603050405020304" pitchFamily="18" charset="0"/>
              </a:rPr>
              <a:t>Width, height, subdivisions, batch: </a:t>
            </a:r>
            <a:r>
              <a:rPr lang="en-US" dirty="0" err="1">
                <a:latin typeface="Times New Roman" panose="02020603050405020304" pitchFamily="18" charset="0"/>
                <a:ea typeface="Calibri" panose="020F0502020204030204" pitchFamily="34" charset="0"/>
                <a:cs typeface="Times New Roman" panose="02020603050405020304" pitchFamily="18" charset="0"/>
              </a:rPr>
              <a:t>Tại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dòng</a:t>
            </a:r>
            <a:r>
              <a:rPr lang="en-US" dirty="0">
                <a:latin typeface="Times New Roman" panose="02020603050405020304" pitchFamily="18" charset="0"/>
                <a:ea typeface="Calibri" panose="020F0502020204030204" pitchFamily="34" charset="0"/>
                <a:cs typeface="Times New Roman" panose="02020603050405020304" pitchFamily="18" charset="0"/>
              </a:rPr>
              <a:t> 6, 7, 8, 9. </a:t>
            </a:r>
            <a:r>
              <a:rPr lang="en-US" dirty="0" err="1">
                <a:latin typeface="Times New Roman" panose="02020603050405020304" pitchFamily="18" charset="0"/>
                <a:ea typeface="Calibri" panose="020F0502020204030204" pitchFamily="34" charset="0"/>
                <a:cs typeface="Times New Roman" panose="02020603050405020304" pitchFamily="18" charset="0"/>
              </a:rPr>
              <a:t>Điều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về</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C7254E"/>
                </a:solidFill>
                <a:latin typeface="Times New Roman" panose="02020603050405020304" pitchFamily="18" charset="0"/>
                <a:ea typeface="Times New Roman" panose="02020603050405020304" pitchFamily="18" charset="0"/>
                <a:cs typeface="Times New Roman" panose="02020603050405020304" pitchFamily="18" charset="0"/>
              </a:rPr>
              <a:t>batch=64, subdivisions=32, width=416, height=416</a:t>
            </a:r>
            <a:r>
              <a:rPr lang="en-US" sz="105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Đây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vị</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chúng</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giảm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bức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ảnh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hình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ảnh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mỗi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bước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huấn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luyện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sao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bị</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tràn</a:t>
            </a:r>
            <a:r>
              <a:rPr lang="en-US" dirty="0">
                <a:latin typeface="Times New Roman" panose="02020603050405020304" pitchFamily="18" charset="0"/>
                <a:ea typeface="Calibri" panose="020F0502020204030204" pitchFamily="34" charset="0"/>
                <a:cs typeface="Times New Roman" panose="02020603050405020304" pitchFamily="18" charset="0"/>
              </a:rPr>
              <a:t> RAM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quá</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trình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huấn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luyện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trên</a:t>
            </a:r>
            <a:r>
              <a:rPr lang="en-US" dirty="0">
                <a:latin typeface="Times New Roman" panose="02020603050405020304" pitchFamily="18" charset="0"/>
                <a:ea typeface="Calibri" panose="020F0502020204030204" pitchFamily="34" charset="0"/>
                <a:cs typeface="Times New Roman" panose="02020603050405020304" pitchFamily="18" charset="0"/>
              </a:rPr>
              <a:t> Google </a:t>
            </a:r>
            <a:r>
              <a:rPr lang="en-US" dirty="0" err="1">
                <a:latin typeface="Times New Roman" panose="02020603050405020304" pitchFamily="18" charset="0"/>
                <a:ea typeface="Calibri" panose="020F0502020204030204" pitchFamily="34" charset="0"/>
                <a:cs typeface="Times New Roman" panose="02020603050405020304" pitchFamily="18" charset="0"/>
              </a:rPr>
              <a:t>Colab</a:t>
            </a:r>
            <a:r>
              <a:rPr lang="en-US" dirty="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Sau </a:t>
            </a:r>
            <a:r>
              <a:rPr lang="en-US" dirty="0" err="1">
                <a:latin typeface="Times New Roman" panose="02020603050405020304" pitchFamily="18" charset="0"/>
                <a:ea typeface="Calibri" panose="020F0502020204030204" pitchFamily="34" charset="0"/>
                <a:cs typeface="Times New Roman" panose="02020603050405020304" pitchFamily="18" charset="0"/>
              </a:rPr>
              <a:t>khi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thực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hiện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thay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đổi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xong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bạn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lưu</a:t>
            </a:r>
            <a:r>
              <a:rPr lang="en-US" dirty="0">
                <a:latin typeface="Times New Roman" panose="02020603050405020304" pitchFamily="18" charset="0"/>
                <a:ea typeface="Calibri" panose="020F0502020204030204" pitchFamily="34" charset="0"/>
                <a:cs typeface="Times New Roman" panose="02020603050405020304" pitchFamily="18" charset="0"/>
              </a:rPr>
              <a:t> file </a:t>
            </a:r>
            <a:r>
              <a:rPr lang="en-US" dirty="0" err="1">
                <a:latin typeface="Times New Roman" panose="02020603050405020304" pitchFamily="18" charset="0"/>
                <a:ea typeface="Calibri" panose="020F0502020204030204" pitchFamily="34" charset="0"/>
                <a:cs typeface="Times New Roman" panose="02020603050405020304" pitchFamily="18" charset="0"/>
              </a:rPr>
              <a:t>lại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vàhãy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đổi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thành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C7254E"/>
                </a:solidFill>
                <a:latin typeface="Times New Roman" panose="02020603050405020304" pitchFamily="18" charset="0"/>
                <a:ea typeface="Calibri" panose="020F0502020204030204" pitchFamily="34" charset="0"/>
                <a:cs typeface="Times New Roman" panose="02020603050405020304" pitchFamily="18" charset="0"/>
              </a:rPr>
              <a:t>YOLOv3-5c-5000-maxsteps.cfg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đánh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dấu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đây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cấu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hình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YOLO version 3 </a:t>
            </a:r>
            <a:r>
              <a:rPr lang="en-US" dirty="0" err="1">
                <a:latin typeface="Times New Roman" panose="02020603050405020304" pitchFamily="18" charset="0"/>
                <a:ea typeface="Calibri" panose="020F0502020204030204" pitchFamily="34" charset="0"/>
                <a:cs typeface="Times New Roman" panose="02020603050405020304" pitchFamily="18" charset="0"/>
              </a:rPr>
              <a:t>với</a:t>
            </a:r>
            <a:r>
              <a:rPr lang="en-US" dirty="0">
                <a:latin typeface="Times New Roman" panose="02020603050405020304" pitchFamily="18" charset="0"/>
                <a:ea typeface="Calibri" panose="020F0502020204030204" pitchFamily="34" charset="0"/>
                <a:cs typeface="Times New Roman" panose="02020603050405020304" pitchFamily="18" charset="0"/>
              </a:rPr>
              <a:t> 43 classes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86000 </a:t>
            </a:r>
            <a:r>
              <a:rPr lang="en-US" dirty="0" err="1">
                <a:latin typeface="Times New Roman" panose="02020603050405020304" pitchFamily="18" charset="0"/>
                <a:ea typeface="Calibri" panose="020F0502020204030204" pitchFamily="34" charset="0"/>
                <a:cs typeface="Times New Roman" panose="02020603050405020304" pitchFamily="18" charset="0"/>
              </a:rPr>
              <a:t>bước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huấn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luyện</a:t>
            </a:r>
            <a:r>
              <a:rPr lang="en-US" dirty="0">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673732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br>
              <a:rPr lang="en-US"/>
            </a:br>
            <a:r>
              <a:rPr lang="en-US"/>
              <a:t>MÔ TẢ THỰC NGHIỆM</a:t>
            </a:r>
            <a:br>
              <a:rPr lang="en-US"/>
            </a:br>
            <a:endParaRPr lang="en-US"/>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sp>
        <p:nvSpPr>
          <p:cNvPr id="3" name="Rectangle 2"/>
          <p:cNvSpPr/>
          <p:nvPr/>
        </p:nvSpPr>
        <p:spPr>
          <a:xfrm>
            <a:off x="1288472" y="0"/>
            <a:ext cx="7461928" cy="2449388"/>
          </a:xfrm>
          <a:prstGeom prst="rect">
            <a:avLst/>
          </a:prstGeom>
        </p:spPr>
        <p:txBody>
          <a:bodyPr wrap="square">
            <a:spAutoFit/>
          </a:bodyPr>
          <a:lstStyle/>
          <a:p>
            <a:pPr algn="just">
              <a:lnSpc>
                <a:spcPct val="107000"/>
              </a:lnSpc>
              <a:spcAft>
                <a:spcPts val="800"/>
              </a:spcAft>
            </a:pPr>
            <a:endParaRPr lang="en-US"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Bước 4</a:t>
            </a:r>
            <a:r>
              <a:rPr lang="en-US">
                <a:latin typeface="Times New Roman" panose="02020603050405020304" pitchFamily="18" charset="0"/>
                <a:ea typeface="Calibri" panose="020F0502020204030204" pitchFamily="34" charset="0"/>
                <a:cs typeface="Times New Roman" panose="02020603050405020304" pitchFamily="18" charset="0"/>
              </a:rPr>
              <a:t>: Phân chia dữ liệu train/validation</a:t>
            </a:r>
          </a:p>
          <a:p>
            <a:pPr algn="just">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Ở bước này ta sẽ tạo ra 2 file train.txt và valid.txt chứa dữ liệu đường dẫn tới các file hình ảnh nằm trong tập train và validation. Chúng ta sẽ sử dụng đoạn code bên dưới để lựa chọn ra ngẫu nhiên 20% files làm dữ liệu validation và các files còn lại làm dữ liệu train.</a:t>
            </a:r>
          </a:p>
        </p:txBody>
      </p:sp>
      <p:pic>
        <p:nvPicPr>
          <p:cNvPr id="4" name="Picture 3"/>
          <p:cNvPicPr/>
          <p:nvPr/>
        </p:nvPicPr>
        <p:blipFill>
          <a:blip r:embed="rId2"/>
          <a:stretch>
            <a:fillRect/>
          </a:stretch>
        </p:blipFill>
        <p:spPr>
          <a:xfrm>
            <a:off x="1849581" y="2369127"/>
            <a:ext cx="5943600" cy="2774373"/>
          </a:xfrm>
          <a:prstGeom prst="rect">
            <a:avLst/>
          </a:prstGeom>
        </p:spPr>
      </p:pic>
    </p:spTree>
    <p:extLst>
      <p:ext uri="{BB962C8B-B14F-4D97-AF65-F5344CB8AC3E}">
        <p14:creationId xmlns:p14="http://schemas.microsoft.com/office/powerpoint/2010/main" val="1885742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br>
              <a:rPr lang="en-US"/>
            </a:br>
            <a:r>
              <a:rPr lang="en-US"/>
              <a:t>MÔ TẢ THỰC NGHIỆM</a:t>
            </a:r>
            <a:br>
              <a:rPr lang="en-US"/>
            </a:br>
            <a:endParaRPr lang="en-US"/>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sp>
        <p:nvSpPr>
          <p:cNvPr id="3" name="Rectangle 2"/>
          <p:cNvSpPr/>
          <p:nvPr/>
        </p:nvSpPr>
        <p:spPr>
          <a:xfrm>
            <a:off x="1278082" y="0"/>
            <a:ext cx="7472318" cy="3679212"/>
          </a:xfrm>
          <a:prstGeom prst="rect">
            <a:avLst/>
          </a:prstGeom>
        </p:spPr>
        <p:txBody>
          <a:bodyPr wrap="square">
            <a:spAutoFit/>
          </a:bodyPr>
          <a:lstStyle/>
          <a:p>
            <a:pPr algn="just">
              <a:lnSpc>
                <a:spcPct val="107000"/>
              </a:lnSpc>
              <a:spcAft>
                <a:spcPts val="800"/>
              </a:spcAft>
            </a:pP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err="1">
                <a:latin typeface="Times New Roman" panose="02020603050405020304" pitchFamily="18" charset="0"/>
                <a:ea typeface="Calibri" panose="020F0502020204030204" pitchFamily="34" charset="0"/>
                <a:cs typeface="Times New Roman" panose="02020603050405020304" pitchFamily="18" charset="0"/>
              </a:rPr>
              <a:t>Bước</a:t>
            </a:r>
            <a:r>
              <a:rPr lang="en-US" b="1" dirty="0">
                <a:latin typeface="Times New Roman" panose="02020603050405020304" pitchFamily="18" charset="0"/>
                <a:ea typeface="Calibri" panose="020F0502020204030204" pitchFamily="34" charset="0"/>
                <a:cs typeface="Times New Roman" panose="02020603050405020304" pitchFamily="18" charset="0"/>
              </a:rPr>
              <a:t> 5</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Tạo</a:t>
            </a:r>
            <a:r>
              <a:rPr lang="en-US" dirty="0">
                <a:latin typeface="Times New Roman" panose="02020603050405020304" pitchFamily="18" charset="0"/>
                <a:ea typeface="Calibri" panose="020F0502020204030204" pitchFamily="34" charset="0"/>
                <a:cs typeface="Times New Roman" panose="02020603050405020304" pitchFamily="18" charset="0"/>
              </a:rPr>
              <a:t> file YOLO.name </a:t>
            </a:r>
            <a:r>
              <a:rPr lang="en-US" dirty="0" err="1">
                <a:latin typeface="Times New Roman" panose="02020603050405020304" pitchFamily="18" charset="0"/>
                <a:ea typeface="Calibri" panose="020F0502020204030204" pitchFamily="34" charset="0"/>
                <a:cs typeface="Times New Roman" panose="02020603050405020304" pitchFamily="18" charset="0"/>
              </a:rPr>
              <a:t>gồm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gọi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tiếng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anh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43 </a:t>
            </a:r>
            <a:r>
              <a:rPr lang="en-US" dirty="0" err="1">
                <a:latin typeface="Times New Roman" panose="02020603050405020304" pitchFamily="18" charset="0"/>
                <a:ea typeface="Calibri" panose="020F0502020204030204" pitchFamily="34" charset="0"/>
                <a:cs typeface="Times New Roman" panose="02020603050405020304" pitchFamily="18" charset="0"/>
              </a:rPr>
              <a:t>loại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biển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báo</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err="1">
                <a:latin typeface="Times New Roman" panose="02020603050405020304" pitchFamily="18" charset="0"/>
                <a:ea typeface="Calibri" panose="020F0502020204030204" pitchFamily="34" charset="0"/>
                <a:cs typeface="Times New Roman" panose="02020603050405020304" pitchFamily="18" charset="0"/>
              </a:rPr>
              <a:t>Bước</a:t>
            </a:r>
            <a:r>
              <a:rPr lang="en-US" b="1" dirty="0">
                <a:latin typeface="Times New Roman" panose="02020603050405020304" pitchFamily="18" charset="0"/>
                <a:ea typeface="Calibri" panose="020F0502020204030204" pitchFamily="34" charset="0"/>
                <a:cs typeface="Times New Roman" panose="02020603050405020304" pitchFamily="18" charset="0"/>
              </a:rPr>
              <a:t> 6</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Tạo</a:t>
            </a:r>
            <a:r>
              <a:rPr lang="en-US" dirty="0">
                <a:latin typeface="Times New Roman" panose="02020603050405020304" pitchFamily="18" charset="0"/>
                <a:ea typeface="Calibri" panose="020F0502020204030204" pitchFamily="34" charset="0"/>
                <a:cs typeface="Times New Roman" panose="02020603050405020304" pitchFamily="18" charset="0"/>
              </a:rPr>
              <a:t> file </a:t>
            </a:r>
            <a:r>
              <a:rPr lang="en-US" dirty="0" err="1">
                <a:latin typeface="Times New Roman" panose="02020603050405020304" pitchFamily="18" charset="0"/>
                <a:ea typeface="Calibri" panose="020F0502020204030204" pitchFamily="34" charset="0"/>
                <a:cs typeface="Times New Roman" panose="02020603050405020304" pitchFamily="18" charset="0"/>
              </a:rPr>
              <a:t>YOLO.data</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File </a:t>
            </a:r>
            <a:r>
              <a:rPr lang="en-US" dirty="0" err="1">
                <a:latin typeface="Times New Roman" panose="02020603050405020304" pitchFamily="18" charset="0"/>
                <a:ea typeface="Calibri" panose="020F0502020204030204" pitchFamily="34" charset="0"/>
                <a:cs typeface="Times New Roman" panose="02020603050405020304" pitchFamily="18" charset="0"/>
              </a:rPr>
              <a:t>YOLO.data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khai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báo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thông</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như</a:t>
            </a:r>
            <a:r>
              <a:rPr lang="en-US" dirty="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07000"/>
              </a:lnSpc>
              <a:buFont typeface="Symbol" panose="05050102010706020507" pitchFamily="18" charset="2"/>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dirty="0">
                <a:latin typeface="Times New Roman" panose="02020603050405020304" pitchFamily="18" charset="0"/>
                <a:ea typeface="Calibri" panose="020F0502020204030204" pitchFamily="34" charset="0"/>
                <a:cs typeface="Times New Roman" panose="02020603050405020304" pitchFamily="18" charset="0"/>
              </a:rPr>
              <a:t> classes</a:t>
            </a:r>
          </a:p>
          <a:p>
            <a:pPr marL="342900" lvl="0" indent="-342900" algn="just">
              <a:lnSpc>
                <a:spcPct val="107000"/>
              </a:lnSpc>
              <a:buFont typeface="Symbol" panose="05050102010706020507" pitchFamily="18" charset="2"/>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dẫn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tới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file train.txt, valid.txt</a:t>
            </a:r>
          </a:p>
          <a:p>
            <a:pPr marL="342900" lvl="0" indent="-342900" algn="just">
              <a:lnSpc>
                <a:spcPct val="107000"/>
              </a:lnSpc>
              <a:buFont typeface="Symbol" panose="05050102010706020507" pitchFamily="18" charset="2"/>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dẫn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tới</a:t>
            </a:r>
            <a:r>
              <a:rPr lang="en-US" dirty="0">
                <a:latin typeface="Times New Roman" panose="02020603050405020304" pitchFamily="18" charset="0"/>
                <a:ea typeface="Calibri" panose="020F0502020204030204" pitchFamily="34" charset="0"/>
                <a:cs typeface="Times New Roman" panose="02020603050405020304" pitchFamily="18" charset="0"/>
              </a:rPr>
              <a:t> file </a:t>
            </a:r>
            <a:r>
              <a:rPr lang="en-US" dirty="0" err="1">
                <a:latin typeface="Times New Roman" panose="02020603050405020304" pitchFamily="18" charset="0"/>
                <a:ea typeface="Calibri" panose="020F0502020204030204" pitchFamily="34" charset="0"/>
                <a:cs typeface="Times New Roman" panose="02020603050405020304" pitchFamily="18" charset="0"/>
              </a:rPr>
              <a:t>YOLO.names</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Thư</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mục</a:t>
            </a:r>
            <a:r>
              <a:rPr lang="en-US" dirty="0">
                <a:latin typeface="Times New Roman" panose="02020603050405020304" pitchFamily="18" charset="0"/>
                <a:ea typeface="Calibri" panose="020F0502020204030204" pitchFamily="34" charset="0"/>
                <a:cs typeface="Times New Roman" panose="02020603050405020304" pitchFamily="18" charset="0"/>
              </a:rPr>
              <a:t> backup </a:t>
            </a:r>
            <a:r>
              <a:rPr lang="en-US" dirty="0" err="1">
                <a:latin typeface="Times New Roman" panose="02020603050405020304" pitchFamily="18" charset="0"/>
                <a:ea typeface="Calibri" panose="020F0502020204030204" pitchFamily="34" charset="0"/>
                <a:cs typeface="Times New Roman" panose="02020603050405020304" pitchFamily="18" charset="0"/>
              </a:rPr>
              <a:t>mô</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hình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huấn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luyện</a:t>
            </a:r>
            <a:r>
              <a:rPr lang="en-US" dirty="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Chạy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lệnh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dưới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tạo</a:t>
            </a:r>
            <a:r>
              <a:rPr lang="en-US" dirty="0">
                <a:latin typeface="Times New Roman" panose="02020603050405020304" pitchFamily="18" charset="0"/>
                <a:ea typeface="Calibri" panose="020F0502020204030204" pitchFamily="34" charset="0"/>
                <a:cs typeface="Times New Roman" panose="02020603050405020304" pitchFamily="18" charset="0"/>
              </a:rPr>
              <a:t> file </a:t>
            </a:r>
            <a:r>
              <a:rPr lang="en-US" dirty="0" err="1">
                <a:latin typeface="Times New Roman" panose="02020603050405020304" pitchFamily="18" charset="0"/>
                <a:ea typeface="Calibri" panose="020F0502020204030204" pitchFamily="34" charset="0"/>
                <a:cs typeface="Times New Roman" panose="02020603050405020304" pitchFamily="18" charset="0"/>
              </a:rPr>
              <a:t>này</a:t>
            </a:r>
            <a:r>
              <a:rPr lang="en-US" dirty="0">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4" name="Picture 3"/>
          <p:cNvPicPr/>
          <p:nvPr/>
        </p:nvPicPr>
        <p:blipFill>
          <a:blip r:embed="rId2"/>
          <a:stretch>
            <a:fillRect/>
          </a:stretch>
        </p:blipFill>
        <p:spPr>
          <a:xfrm>
            <a:off x="3266403" y="3703762"/>
            <a:ext cx="3495675" cy="1304925"/>
          </a:xfrm>
          <a:prstGeom prst="rect">
            <a:avLst/>
          </a:prstGeom>
        </p:spPr>
      </p:pic>
    </p:spTree>
    <p:extLst>
      <p:ext uri="{BB962C8B-B14F-4D97-AF65-F5344CB8AC3E}">
        <p14:creationId xmlns:p14="http://schemas.microsoft.com/office/powerpoint/2010/main" val="2935244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br>
              <a:rPr lang="en-US"/>
            </a:br>
            <a:r>
              <a:rPr lang="en-US"/>
              <a:t>MÔ TẢ THỰC NGHIỆM</a:t>
            </a:r>
            <a:br>
              <a:rPr lang="en-US"/>
            </a:br>
            <a:endParaRPr lang="en-US"/>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sp>
        <p:nvSpPr>
          <p:cNvPr id="3" name="Rectangle 2"/>
          <p:cNvSpPr/>
          <p:nvPr/>
        </p:nvSpPr>
        <p:spPr>
          <a:xfrm>
            <a:off x="1226126" y="0"/>
            <a:ext cx="7524273" cy="2369880"/>
          </a:xfrm>
          <a:prstGeom prst="rect">
            <a:avLst/>
          </a:prstGeom>
        </p:spPr>
        <p:txBody>
          <a:bodyPr wrap="square">
            <a:spAutoFit/>
          </a:bodyPr>
          <a:lstStyle/>
          <a:p>
            <a:pPr>
              <a:spcAft>
                <a:spcPts val="1200"/>
              </a:spcAft>
            </a:pPr>
            <a:endParaRPr lang="en-US" b="1">
              <a:latin typeface="Times New Roman" panose="02020603050405020304" pitchFamily="18" charset="0"/>
              <a:ea typeface="Times New Roman" panose="02020603050405020304" pitchFamily="18" charset="0"/>
            </a:endParaRPr>
          </a:p>
          <a:p>
            <a:pPr>
              <a:spcAft>
                <a:spcPts val="1200"/>
              </a:spcAft>
            </a:pPr>
            <a:endParaRPr lang="en-US" b="1">
              <a:latin typeface="Times New Roman" panose="02020603050405020304" pitchFamily="18" charset="0"/>
              <a:ea typeface="Times New Roman" panose="02020603050405020304" pitchFamily="18" charset="0"/>
            </a:endParaRPr>
          </a:p>
          <a:p>
            <a:pPr>
              <a:spcAft>
                <a:spcPts val="1200"/>
              </a:spcAft>
            </a:pPr>
            <a:endParaRPr lang="en-US" b="1">
              <a:latin typeface="Times New Roman" panose="02020603050405020304" pitchFamily="18" charset="0"/>
              <a:ea typeface="Times New Roman" panose="02020603050405020304" pitchFamily="18" charset="0"/>
            </a:endParaRPr>
          </a:p>
          <a:p>
            <a:pPr>
              <a:spcAft>
                <a:spcPts val="1200"/>
              </a:spcAft>
            </a:pPr>
            <a:endParaRPr lang="en-US" b="1">
              <a:latin typeface="Times New Roman" panose="02020603050405020304" pitchFamily="18" charset="0"/>
              <a:ea typeface="Times New Roman" panose="02020603050405020304" pitchFamily="18" charset="0"/>
            </a:endParaRPr>
          </a:p>
          <a:p>
            <a:pPr>
              <a:spcAft>
                <a:spcPts val="1200"/>
              </a:spcAft>
            </a:pPr>
            <a:r>
              <a:rPr lang="en-US" b="1">
                <a:latin typeface="Times New Roman" panose="02020603050405020304" pitchFamily="18" charset="0"/>
                <a:ea typeface="Times New Roman" panose="02020603050405020304" pitchFamily="18" charset="0"/>
              </a:rPr>
              <a:t>Bước 7</a:t>
            </a:r>
            <a:r>
              <a:rPr lang="en-US">
                <a:latin typeface="Times New Roman" panose="02020603050405020304" pitchFamily="18" charset="0"/>
                <a:ea typeface="Times New Roman" panose="02020603050405020304" pitchFamily="18" charset="0"/>
              </a:rPr>
              <a:t>: Tải file pretrain model:</a:t>
            </a:r>
            <a:endParaRPr lang="en-US" sz="1200">
              <a:latin typeface="Times New Roman" panose="02020603050405020304" pitchFamily="18" charset="0"/>
              <a:ea typeface="Times New Roman" panose="02020603050405020304" pitchFamily="18" charset="0"/>
            </a:endParaRPr>
          </a:p>
          <a:p>
            <a:pPr algn="just">
              <a:spcAft>
                <a:spcPts val="1200"/>
              </a:spcAft>
            </a:pPr>
            <a:r>
              <a:rPr lang="en-US">
                <a:latin typeface="Times New Roman" panose="02020603050405020304" pitchFamily="18" charset="0"/>
                <a:ea typeface="Times New Roman" panose="02020603050405020304" pitchFamily="18" charset="0"/>
              </a:rPr>
              <a:t>Ở ví dụ thực hành này, chúng ta sẽ sử dụng pretrain model </a:t>
            </a:r>
            <a:r>
              <a:rPr lang="en-US" u="sng">
                <a:solidFill>
                  <a:srgbClr val="337AB7"/>
                </a:solidFill>
                <a:latin typeface="Times New Roman" panose="02020603050405020304" pitchFamily="18" charset="0"/>
                <a:ea typeface="Times New Roman" panose="02020603050405020304" pitchFamily="18" charset="0"/>
                <a:hlinkClick r:id="rId2"/>
              </a:rPr>
              <a:t>darknet53.conv.74</a:t>
            </a:r>
            <a:r>
              <a:rPr lang="en-US" sz="105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rPr>
              <a:t>được huấn luyện từ bộ dữ liệu ImageNet. Trước tiên hãy clone file weight về google drive.</a:t>
            </a:r>
            <a:endParaRPr lang="en-US" sz="1200">
              <a:effectLst/>
              <a:latin typeface="Times New Roman" panose="02020603050405020304" pitchFamily="18" charset="0"/>
              <a:ea typeface="Times New Roman" panose="02020603050405020304" pitchFamily="18" charset="0"/>
            </a:endParaRPr>
          </a:p>
        </p:txBody>
      </p:sp>
      <p:pic>
        <p:nvPicPr>
          <p:cNvPr id="4" name="Picture 3"/>
          <p:cNvPicPr/>
          <p:nvPr/>
        </p:nvPicPr>
        <p:blipFill>
          <a:blip r:embed="rId3"/>
          <a:stretch>
            <a:fillRect/>
          </a:stretch>
        </p:blipFill>
        <p:spPr>
          <a:xfrm>
            <a:off x="2313051" y="2589530"/>
            <a:ext cx="5943600" cy="2553970"/>
          </a:xfrm>
          <a:prstGeom prst="rect">
            <a:avLst/>
          </a:prstGeom>
        </p:spPr>
      </p:pic>
    </p:spTree>
    <p:extLst>
      <p:ext uri="{BB962C8B-B14F-4D97-AF65-F5344CB8AC3E}">
        <p14:creationId xmlns:p14="http://schemas.microsoft.com/office/powerpoint/2010/main" val="2507063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a:br>
            <a:r>
              <a:rPr lang="en-US"/>
              <a:t>MÔ TẢ THỰC NGHIỆM</a:t>
            </a:r>
            <a:br>
              <a:rPr lang="en-US"/>
            </a:br>
            <a:endParaRPr lang="en-US"/>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sp>
        <p:nvSpPr>
          <p:cNvPr id="3" name="TextBox 2"/>
          <p:cNvSpPr txBox="1"/>
          <p:nvPr/>
        </p:nvSpPr>
        <p:spPr>
          <a:xfrm>
            <a:off x="1236519" y="0"/>
            <a:ext cx="7430753" cy="3807196"/>
          </a:xfrm>
          <a:prstGeom prst="rect">
            <a:avLst/>
          </a:prstGeom>
          <a:noFill/>
        </p:spPr>
        <p:txBody>
          <a:bodyPr wrap="square" rtlCol="0">
            <a:spAutoFit/>
          </a:bodyPr>
          <a:lstStyle/>
          <a:p>
            <a:pPr algn="just">
              <a:spcAft>
                <a:spcPts val="1200"/>
              </a:spcAft>
            </a:pPr>
            <a:endParaRPr lang="en-US" b="1" dirty="0">
              <a:latin typeface="Times New Roman" panose="02020603050405020304" pitchFamily="18" charset="0"/>
              <a:ea typeface="Times New Roman" panose="02020603050405020304" pitchFamily="18" charset="0"/>
            </a:endParaRPr>
          </a:p>
          <a:p>
            <a:pPr algn="just">
              <a:spcAft>
                <a:spcPts val="1200"/>
              </a:spcAft>
            </a:pPr>
            <a:endParaRPr lang="en-US" b="1" dirty="0">
              <a:latin typeface="Times New Roman" panose="02020603050405020304" pitchFamily="18" charset="0"/>
              <a:ea typeface="Times New Roman" panose="02020603050405020304" pitchFamily="18" charset="0"/>
            </a:endParaRPr>
          </a:p>
          <a:p>
            <a:pPr algn="just">
              <a:spcAft>
                <a:spcPts val="1200"/>
              </a:spcAft>
            </a:pPr>
            <a:endParaRPr lang="en-US" b="1" dirty="0">
              <a:latin typeface="Times New Roman" panose="02020603050405020304" pitchFamily="18" charset="0"/>
              <a:ea typeface="Times New Roman" panose="02020603050405020304" pitchFamily="18" charset="0"/>
            </a:endParaRPr>
          </a:p>
          <a:p>
            <a:pPr algn="just">
              <a:spcAft>
                <a:spcPts val="1200"/>
              </a:spcAft>
            </a:pPr>
            <a:endParaRPr lang="en-US" b="1" dirty="0">
              <a:latin typeface="Times New Roman" panose="02020603050405020304" pitchFamily="18" charset="0"/>
              <a:ea typeface="Times New Roman" panose="02020603050405020304" pitchFamily="18" charset="0"/>
            </a:endParaRPr>
          </a:p>
          <a:p>
            <a:pPr algn="just">
              <a:spcAft>
                <a:spcPts val="1200"/>
              </a:spcAft>
            </a:pPr>
            <a:r>
              <a:rPr lang="en-US" b="1" dirty="0" err="1">
                <a:latin typeface="Times New Roman" panose="02020603050405020304" pitchFamily="18" charset="0"/>
                <a:ea typeface="Times New Roman" panose="02020603050405020304" pitchFamily="18" charset="0"/>
              </a:rPr>
              <a:t>Bước</a:t>
            </a:r>
            <a:r>
              <a:rPr lang="en-US" b="1" dirty="0">
                <a:latin typeface="Times New Roman" panose="02020603050405020304" pitchFamily="18" charset="0"/>
                <a:ea typeface="Times New Roman" panose="02020603050405020304" pitchFamily="18" charset="0"/>
              </a:rPr>
              <a:t> 8</a:t>
            </a:r>
            <a:r>
              <a:rPr lang="en-US" dirty="0">
                <a:latin typeface="Times New Roman" panose="02020603050405020304" pitchFamily="18" charset="0"/>
                <a:ea typeface="Times New Roman" panose="02020603050405020304" pitchFamily="18" charset="0"/>
              </a:rPr>
              <a:t>: Backup model:</a:t>
            </a:r>
            <a:endParaRPr lang="en-US" sz="1200" dirty="0">
              <a:latin typeface="Times New Roman" panose="02020603050405020304" pitchFamily="18" charset="0"/>
              <a:ea typeface="Times New Roman" panose="02020603050405020304" pitchFamily="18" charset="0"/>
            </a:endParaRPr>
          </a:p>
          <a:p>
            <a:pPr algn="just">
              <a:spcAft>
                <a:spcPts val="1200"/>
              </a:spcAft>
            </a:pPr>
            <a:r>
              <a:rPr lang="en-US" dirty="0" err="1">
                <a:latin typeface="Times New Roman" panose="02020603050405020304" pitchFamily="18" charset="0"/>
                <a:ea typeface="Times New Roman" panose="02020603050405020304" pitchFamily="18" charset="0"/>
              </a:rPr>
              <a:t>Tạo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một</a:t>
            </a:r>
            <a:r>
              <a:rPr lang="en-US" dirty="0">
                <a:latin typeface="Times New Roman" panose="02020603050405020304" pitchFamily="18" charset="0"/>
                <a:ea typeface="Times New Roman" panose="02020603050405020304" pitchFamily="18" charset="0"/>
              </a:rPr>
              <a:t> folder backup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lưu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kết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quả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Folder backup </a:t>
            </a:r>
            <a:r>
              <a:rPr lang="en-US" dirty="0" err="1">
                <a:latin typeface="Times New Roman" panose="02020603050405020304" pitchFamily="18" charset="0"/>
                <a:ea typeface="Times New Roman" panose="02020603050405020304" pitchFamily="18" charset="0"/>
              </a:rPr>
              <a:t>này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phải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trùng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với</a:t>
            </a:r>
            <a:r>
              <a:rPr lang="en-US" dirty="0">
                <a:latin typeface="Times New Roman" panose="02020603050405020304" pitchFamily="18" charset="0"/>
                <a:ea typeface="Times New Roman" panose="02020603050405020304" pitchFamily="18" charset="0"/>
              </a:rPr>
              <a:t> link folder backup </a:t>
            </a:r>
            <a:r>
              <a:rPr lang="en-US" dirty="0" err="1">
                <a:latin typeface="Times New Roman" panose="02020603050405020304" pitchFamily="18" charset="0"/>
                <a:ea typeface="Times New Roman" panose="02020603050405020304" pitchFamily="18" charset="0"/>
              </a:rPr>
              <a:t>đã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khai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báo</a:t>
            </a:r>
            <a:r>
              <a:rPr lang="en-US" dirty="0">
                <a:latin typeface="Times New Roman" panose="02020603050405020304" pitchFamily="18" charset="0"/>
                <a:ea typeface="Times New Roman" panose="02020603050405020304" pitchFamily="18" charset="0"/>
              </a:rPr>
              <a:t> ở </a:t>
            </a:r>
            <a:r>
              <a:rPr lang="en-US" dirty="0" err="1">
                <a:latin typeface="Times New Roman" panose="02020603050405020304" pitchFamily="18" charset="0"/>
                <a:ea typeface="Times New Roman" panose="02020603050405020304" pitchFamily="18" charset="0"/>
              </a:rPr>
              <a:t>bước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tạo</a:t>
            </a:r>
            <a:r>
              <a:rPr lang="en-US" dirty="0">
                <a:latin typeface="Times New Roman" panose="02020603050405020304" pitchFamily="18" charset="0"/>
                <a:ea typeface="Times New Roman" panose="02020603050405020304" pitchFamily="18" charset="0"/>
              </a:rPr>
              <a:t> file </a:t>
            </a:r>
            <a:r>
              <a:rPr lang="en-US" dirty="0" err="1">
                <a:latin typeface="Times New Roman" panose="02020603050405020304" pitchFamily="18" charset="0"/>
                <a:ea typeface="Times New Roman" panose="02020603050405020304" pitchFamily="18" charset="0"/>
              </a:rPr>
              <a:t>YOLO.data</a:t>
            </a:r>
            <a:r>
              <a:rPr lang="en-US" dirty="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a:spcAft>
                <a:spcPts val="1200"/>
              </a:spcAft>
            </a:pPr>
            <a:r>
              <a:rPr lang="en-US" b="1" dirty="0" err="1">
                <a:latin typeface="Times New Roman" panose="02020603050405020304" pitchFamily="18" charset="0"/>
                <a:ea typeface="Times New Roman" panose="02020603050405020304" pitchFamily="18" charset="0"/>
              </a:rPr>
              <a:t>Bước</a:t>
            </a:r>
            <a:r>
              <a:rPr lang="en-US" b="1" dirty="0">
                <a:latin typeface="Times New Roman" panose="02020603050405020304" pitchFamily="18" charset="0"/>
                <a:ea typeface="Times New Roman" panose="02020603050405020304" pitchFamily="18" charset="0"/>
              </a:rPr>
              <a:t> 9</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bộ</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dữ</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liệu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mạng</a:t>
            </a:r>
            <a:r>
              <a:rPr lang="en-US" dirty="0">
                <a:latin typeface="Times New Roman" panose="02020603050405020304" pitchFamily="18" charset="0"/>
                <a:ea typeface="Times New Roman" panose="02020603050405020304" pitchFamily="18" charset="0"/>
              </a:rPr>
              <a:t> YOLO version 3:</a:t>
            </a:r>
            <a:endParaRPr lang="en-US" sz="1200" dirty="0">
              <a:latin typeface="Times New Roman" panose="02020603050405020304" pitchFamily="18" charset="0"/>
              <a:ea typeface="Times New Roman" panose="02020603050405020304" pitchFamily="18" charset="0"/>
            </a:endParaRPr>
          </a:p>
          <a:p>
            <a:pPr algn="just">
              <a:spcAft>
                <a:spcPts val="1200"/>
              </a:spcAft>
            </a:pPr>
            <a:r>
              <a:rPr lang="en-US" dirty="0" err="1">
                <a:latin typeface="Times New Roman" panose="02020603050405020304" pitchFamily="18" charset="0"/>
                <a:ea typeface="Times New Roman" panose="02020603050405020304" pitchFamily="18" charset="0"/>
              </a:rPr>
              <a:t>Chúng</a:t>
            </a:r>
            <a:r>
              <a:rPr lang="en-US" dirty="0">
                <a:latin typeface="Times New Roman" panose="02020603050405020304" pitchFamily="18" charset="0"/>
                <a:ea typeface="Times New Roman" panose="02020603050405020304" pitchFamily="18" charset="0"/>
              </a:rPr>
              <a:t> ta </a:t>
            </a:r>
            <a:r>
              <a:rPr lang="en-US" dirty="0" err="1">
                <a:latin typeface="Times New Roman" panose="02020603050405020304" pitchFamily="18" charset="0"/>
                <a:ea typeface="Times New Roman" panose="02020603050405020304" pitchFamily="18" charset="0"/>
              </a:rPr>
              <a:t>chạy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lệnh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dưới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đây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mô</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latin typeface="Consolas" panose="020B0609020204030204" pitchFamily="49" charset="0"/>
                <a:ea typeface="Times New Roman" panose="02020603050405020304" pitchFamily="18" charset="0"/>
                <a:cs typeface="Courier New" panose="02070309020205020404" pitchFamily="49" charset="0"/>
              </a:rPr>
              <a:t>!./darknet detector train </a:t>
            </a:r>
            <a:r>
              <a:rPr lang="en-US" sz="1000" dirty="0" err="1">
                <a:latin typeface="Consolas" panose="020B0609020204030204" pitchFamily="49" charset="0"/>
                <a:ea typeface="Times New Roman" panose="02020603050405020304" pitchFamily="18" charset="0"/>
                <a:cs typeface="Courier New" panose="02070309020205020404" pitchFamily="49" charset="0"/>
              </a:rPr>
              <a:t>YOLO.data</a:t>
            </a:r>
            <a:r>
              <a:rPr lang="en-US" sz="1000" dirty="0">
                <a:latin typeface="Consolas" panose="020B0609020204030204" pitchFamily="49" charset="0"/>
                <a:ea typeface="Times New Roman" panose="02020603050405020304" pitchFamily="18" charset="0"/>
                <a:cs typeface="Courier New" panose="02070309020205020404" pitchFamily="49" charset="0"/>
              </a:rPr>
              <a:t> </a:t>
            </a:r>
            <a:r>
              <a:rPr lang="en-US" sz="1000" dirty="0" err="1">
                <a:latin typeface="Consolas" panose="020B0609020204030204" pitchFamily="49" charset="0"/>
                <a:ea typeface="Times New Roman" panose="02020603050405020304" pitchFamily="18" charset="0"/>
                <a:cs typeface="Courier New" panose="02070309020205020404" pitchFamily="49" charset="0"/>
              </a:rPr>
              <a:t>cfg</a:t>
            </a:r>
            <a:r>
              <a:rPr lang="en-US" sz="1000" dirty="0">
                <a:latin typeface="Consolas" panose="020B0609020204030204" pitchFamily="49" charset="0"/>
                <a:ea typeface="Times New Roman" panose="02020603050405020304" pitchFamily="18" charset="0"/>
                <a:cs typeface="Courier New" panose="02070309020205020404" pitchFamily="49" charset="0"/>
              </a:rPr>
              <a:t>/YOLOv3-43c-86000-max-steps.cfg darknet53.conv.74 -</a:t>
            </a:r>
            <a:r>
              <a:rPr lang="en-US" sz="1000" dirty="0" err="1">
                <a:latin typeface="Consolas" panose="020B0609020204030204" pitchFamily="49" charset="0"/>
                <a:ea typeface="Times New Roman" panose="02020603050405020304" pitchFamily="18" charset="0"/>
                <a:cs typeface="Courier New" panose="02070309020205020404" pitchFamily="49" charset="0"/>
              </a:rPr>
              <a:t>dont_show</a:t>
            </a:r>
            <a:r>
              <a:rPr lang="en-US" sz="1000" dirty="0">
                <a:latin typeface="Consolas" panose="020B0609020204030204" pitchFamily="49" charset="0"/>
                <a:ea typeface="Times New Roman" panose="02020603050405020304" pitchFamily="18" charset="0"/>
                <a:cs typeface="Courier New" panose="02070309020205020404" pitchFamily="49" charset="0"/>
              </a:rPr>
              <a:t> -map &gt; YOLOv3-43c.log</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5171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KẾT QUẢ THỰC NGHIỆM</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sp>
        <p:nvSpPr>
          <p:cNvPr id="4" name="Rectangle 3"/>
          <p:cNvSpPr/>
          <p:nvPr/>
        </p:nvSpPr>
        <p:spPr>
          <a:xfrm>
            <a:off x="1377337" y="1295644"/>
            <a:ext cx="1526380" cy="307777"/>
          </a:xfrm>
          <a:prstGeom prst="rect">
            <a:avLst/>
          </a:prstGeom>
        </p:spPr>
        <p:txBody>
          <a:bodyPr wrap="none">
            <a:spAutoFit/>
          </a:bodyPr>
          <a:lstStyle/>
          <a:p>
            <a:pPr algn="just">
              <a:spcAft>
                <a:spcPts val="1200"/>
              </a:spcAft>
            </a:pPr>
            <a:r>
              <a:rPr lang="en-US">
                <a:latin typeface="Times New Roman" panose="02020603050405020304" pitchFamily="18" charset="0"/>
                <a:ea typeface="Times New Roman" panose="02020603050405020304" pitchFamily="18" charset="0"/>
              </a:rPr>
              <a:t>Đánh giá mô hình:</a:t>
            </a:r>
            <a:endParaRPr lang="en-US" sz="1200">
              <a:effectLst/>
              <a:latin typeface="Times New Roman" panose="02020603050405020304" pitchFamily="18" charset="0"/>
              <a:ea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140527" y="1603421"/>
            <a:ext cx="5943600" cy="3540079"/>
          </a:xfrm>
          <a:prstGeom prst="rect">
            <a:avLst/>
          </a:prstGeom>
          <a:noFill/>
          <a:ln>
            <a:noFill/>
          </a:ln>
        </p:spPr>
      </p:pic>
    </p:spTree>
    <p:extLst>
      <p:ext uri="{BB962C8B-B14F-4D97-AF65-F5344CB8AC3E}">
        <p14:creationId xmlns:p14="http://schemas.microsoft.com/office/powerpoint/2010/main" val="1668268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KẾT QUẢ THỰC NGHIỆM</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sp>
        <p:nvSpPr>
          <p:cNvPr id="5" name="Rectangle 4"/>
          <p:cNvSpPr/>
          <p:nvPr/>
        </p:nvSpPr>
        <p:spPr>
          <a:xfrm>
            <a:off x="1205346" y="1200175"/>
            <a:ext cx="7545054" cy="984885"/>
          </a:xfrm>
          <a:prstGeom prst="rect">
            <a:avLst/>
          </a:prstGeom>
        </p:spPr>
        <p:txBody>
          <a:bodyPr wrap="square">
            <a:spAutoFit/>
          </a:bodyPr>
          <a:lstStyle/>
          <a:p>
            <a:pPr algn="just">
              <a:spcAft>
                <a:spcPts val="1200"/>
              </a:spcAft>
            </a:pPr>
            <a:r>
              <a:rPr lang="en-US" sz="1200" dirty="0" err="1">
                <a:latin typeface="Times New Roman" panose="02020603050405020304" pitchFamily="18" charset="0"/>
                <a:ea typeface="Times New Roman" panose="02020603050405020304" pitchFamily="18" charset="0"/>
              </a:rPr>
              <a:t>Đồ</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thị</a:t>
            </a:r>
            <a:r>
              <a:rPr lang="en-US" sz="1200" dirty="0">
                <a:latin typeface="Times New Roman" panose="02020603050405020304" pitchFamily="18" charset="0"/>
                <a:ea typeface="Times New Roman" panose="02020603050405020304" pitchFamily="18" charset="0"/>
              </a:rPr>
              <a:t> loss function </a:t>
            </a:r>
            <a:r>
              <a:rPr lang="en-US" sz="1200" dirty="0" err="1">
                <a:latin typeface="Times New Roman" panose="02020603050405020304" pitchFamily="18" charset="0"/>
                <a:ea typeface="Times New Roman" panose="02020603050405020304" pitchFamily="18" charset="0"/>
              </a:rPr>
              <a:t>cho</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thấy</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thuật</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toán</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đã</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hội</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tụ</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sau</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khoảng</a:t>
            </a:r>
            <a:r>
              <a:rPr lang="en-US" sz="1200" dirty="0">
                <a:latin typeface="Times New Roman" panose="02020603050405020304" pitchFamily="18" charset="0"/>
                <a:ea typeface="Times New Roman" panose="02020603050405020304" pitchFamily="18" charset="0"/>
              </a:rPr>
              <a:t> 10000 batches. Loss function ở </a:t>
            </a:r>
            <a:r>
              <a:rPr lang="en-US" sz="1200" dirty="0" err="1">
                <a:latin typeface="Times New Roman" panose="02020603050405020304" pitchFamily="18" charset="0"/>
                <a:ea typeface="Times New Roman" panose="02020603050405020304" pitchFamily="18" charset="0"/>
              </a:rPr>
              <a:t>giai</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đoạn</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sau</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có</a:t>
            </a:r>
            <a:r>
              <a:rPr lang="en-US" sz="1200" dirty="0">
                <a:latin typeface="Times New Roman" panose="02020603050405020304" pitchFamily="18" charset="0"/>
                <a:ea typeface="Times New Roman" panose="02020603050405020304" pitchFamily="18" charset="0"/>
              </a:rPr>
              <a:t> xu </a:t>
            </a:r>
            <a:r>
              <a:rPr lang="en-US" sz="1200" dirty="0" err="1">
                <a:latin typeface="Times New Roman" panose="02020603050405020304" pitchFamily="18" charset="0"/>
                <a:ea typeface="Times New Roman" panose="02020603050405020304" pitchFamily="18" charset="0"/>
              </a:rPr>
              <a:t>hướng</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tiệm</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cận</a:t>
            </a:r>
            <a:r>
              <a:rPr lang="en-US" sz="1200" dirty="0">
                <a:latin typeface="Times New Roman" panose="02020603050405020304" pitchFamily="18" charset="0"/>
                <a:ea typeface="Times New Roman" panose="02020603050405020304" pitchFamily="18" charset="0"/>
              </a:rPr>
              <a:t> 0. </a:t>
            </a:r>
            <a:r>
              <a:rPr lang="en-US" sz="1200" dirty="0" err="1">
                <a:latin typeface="Times New Roman" panose="02020603050405020304" pitchFamily="18" charset="0"/>
                <a:ea typeface="Times New Roman" panose="02020603050405020304" pitchFamily="18" charset="0"/>
              </a:rPr>
              <a:t>Điều</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này</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chứng</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tỏ</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chiến</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lược</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lựa</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chọn</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learning_rate</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nhỏ</a:t>
            </a:r>
            <a:r>
              <a:rPr lang="en-US" sz="1200" dirty="0">
                <a:latin typeface="Times New Roman" panose="02020603050405020304" pitchFamily="18" charset="0"/>
                <a:ea typeface="Times New Roman" panose="02020603050405020304" pitchFamily="18" charset="0"/>
              </a:rPr>
              <a:t> ở 1000 steps </a:t>
            </a:r>
            <a:r>
              <a:rPr lang="en-US" sz="1200" dirty="0" err="1">
                <a:latin typeface="Times New Roman" panose="02020603050405020304" pitchFamily="18" charset="0"/>
                <a:ea typeface="Times New Roman" panose="02020603050405020304" pitchFamily="18" charset="0"/>
              </a:rPr>
              <a:t>đầu</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tiên</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đã</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phát</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huy</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hiệu</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quả</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giúp</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thuật</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toán</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hội</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tụ</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nhanh</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hơn</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và</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độ</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chính</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xác</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trung</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bình</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của</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mô</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hình</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là</a:t>
            </a:r>
            <a:r>
              <a:rPr lang="en-US" sz="1200" dirty="0">
                <a:latin typeface="Times New Roman" panose="02020603050405020304" pitchFamily="18" charset="0"/>
                <a:ea typeface="Times New Roman" panose="02020603050405020304" pitchFamily="18" charset="0"/>
              </a:rPr>
              <a:t> </a:t>
            </a:r>
            <a:r>
              <a:rPr lang="en-US" sz="1200">
                <a:latin typeface="Times New Roman" panose="02020603050405020304" pitchFamily="18" charset="0"/>
                <a:ea typeface="Times New Roman" panose="02020603050405020304" pitchFamily="18" charset="0"/>
              </a:rPr>
              <a:t>79.1%.</a:t>
            </a:r>
            <a:endParaRPr lang="en-US" sz="1200" dirty="0">
              <a:latin typeface="Times New Roman" panose="02020603050405020304" pitchFamily="18" charset="0"/>
              <a:ea typeface="Times New Roman" panose="02020603050405020304" pitchFamily="18" charset="0"/>
            </a:endParaRPr>
          </a:p>
          <a:p>
            <a:pPr algn="just">
              <a:spcAft>
                <a:spcPts val="1200"/>
              </a:spcAft>
            </a:pPr>
            <a:r>
              <a:rPr lang="en-US" sz="1200">
                <a:latin typeface="Times New Roman" panose="02020603050405020304" pitchFamily="18" charset="0"/>
                <a:ea typeface="Times New Roman" panose="02020603050405020304" pitchFamily="18" charset="0"/>
              </a:rPr>
              <a:t>Thử </a:t>
            </a:r>
            <a:r>
              <a:rPr lang="en-US" sz="1200" dirty="0" err="1">
                <a:latin typeface="Times New Roman" panose="02020603050405020304" pitchFamily="18" charset="0"/>
                <a:ea typeface="Times New Roman" panose="02020603050405020304" pitchFamily="18" charset="0"/>
              </a:rPr>
              <a:t>nghiệm</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trên</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ảnh</a:t>
            </a:r>
            <a:r>
              <a:rPr lang="en-US" sz="1200" dirty="0">
                <a:latin typeface="Times New Roman" panose="02020603050405020304" pitchFamily="18" charset="0"/>
                <a:ea typeface="Times New Roman" panose="02020603050405020304" pitchFamily="18" charset="0"/>
              </a:rPr>
              <a:t> test:</a:t>
            </a:r>
            <a:endParaRPr lang="en-US" sz="1200" dirty="0">
              <a:effectLst/>
              <a:latin typeface="Times New Roman" panose="02020603050405020304" pitchFamily="18" charset="0"/>
              <a:ea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2145698" y="2185060"/>
            <a:ext cx="5929630" cy="2367965"/>
          </a:xfrm>
          <a:prstGeom prst="rect">
            <a:avLst/>
          </a:prstGeom>
          <a:noFill/>
          <a:ln>
            <a:noFill/>
          </a:ln>
        </p:spPr>
      </p:pic>
      <p:sp>
        <p:nvSpPr>
          <p:cNvPr id="7" name="Rectangle 6"/>
          <p:cNvSpPr/>
          <p:nvPr/>
        </p:nvSpPr>
        <p:spPr>
          <a:xfrm>
            <a:off x="1347411" y="4620280"/>
            <a:ext cx="7317617" cy="276999"/>
          </a:xfrm>
          <a:prstGeom prst="rect">
            <a:avLst/>
          </a:prstGeom>
        </p:spPr>
        <p:txBody>
          <a:bodyPr wrap="square">
            <a:spAutoFit/>
          </a:bodyPr>
          <a:lstStyle/>
          <a:p>
            <a:pPr>
              <a:spcAft>
                <a:spcPts val="1200"/>
              </a:spcAft>
            </a:pPr>
            <a:r>
              <a:rPr lang="en-US" sz="1200" dirty="0">
                <a:latin typeface="Times New Roman" panose="02020603050405020304" pitchFamily="18" charset="0"/>
                <a:ea typeface="Times New Roman" panose="02020603050405020304" pitchFamily="18" charset="0"/>
              </a:rPr>
              <a:t>Ta </a:t>
            </a:r>
            <a:r>
              <a:rPr lang="en-US" sz="1200" dirty="0" err="1">
                <a:latin typeface="Times New Roman" panose="02020603050405020304" pitchFamily="18" charset="0"/>
                <a:ea typeface="Times New Roman" panose="02020603050405020304" pitchFamily="18" charset="0"/>
              </a:rPr>
              <a:t>thấy</a:t>
            </a:r>
            <a:r>
              <a:rPr lang="en-US" sz="1200" dirty="0">
                <a:latin typeface="Times New Roman" panose="02020603050405020304" pitchFamily="18" charset="0"/>
                <a:ea typeface="Times New Roman" panose="02020603050405020304" pitchFamily="18" charset="0"/>
              </a:rPr>
              <a:t> model YOLO </a:t>
            </a:r>
            <a:r>
              <a:rPr lang="en-US" sz="1200" dirty="0" err="1">
                <a:latin typeface="Times New Roman" panose="02020603050405020304" pitchFamily="18" charset="0"/>
                <a:ea typeface="Times New Roman" panose="02020603050405020304" pitchFamily="18" charset="0"/>
              </a:rPr>
              <a:t>của</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chúng</a:t>
            </a:r>
            <a:r>
              <a:rPr lang="en-US" sz="1200" dirty="0">
                <a:latin typeface="Times New Roman" panose="02020603050405020304" pitchFamily="18" charset="0"/>
                <a:ea typeface="Times New Roman" panose="02020603050405020304" pitchFamily="18" charset="0"/>
              </a:rPr>
              <a:t> ta </a:t>
            </a:r>
            <a:r>
              <a:rPr lang="en-US" sz="1200" dirty="0" err="1">
                <a:latin typeface="Times New Roman" panose="02020603050405020304" pitchFamily="18" charset="0"/>
                <a:ea typeface="Times New Roman" panose="02020603050405020304" pitchFamily="18" charset="0"/>
              </a:rPr>
              <a:t>đã</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nhận</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diện</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được</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vật</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thể</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rất</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chính</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xác</a:t>
            </a:r>
            <a:r>
              <a:rPr lang="en-US" sz="1200" dirty="0">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01013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NHẬN XÉT</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sp>
        <p:nvSpPr>
          <p:cNvPr id="4" name="Rectangle 3"/>
          <p:cNvSpPr/>
          <p:nvPr/>
        </p:nvSpPr>
        <p:spPr>
          <a:xfrm>
            <a:off x="1278082" y="1394665"/>
            <a:ext cx="7472318" cy="1707840"/>
          </a:xfrm>
          <a:prstGeom prst="rect">
            <a:avLst/>
          </a:prstGeom>
        </p:spPr>
        <p:txBody>
          <a:bodyPr wrap="square">
            <a:spAutoFit/>
          </a:bodyPr>
          <a:lstStyle/>
          <a:p>
            <a:pPr marL="285750" indent="-285750" algn="just">
              <a:spcAft>
                <a:spcPts val="1200"/>
              </a:spcAft>
              <a:buFont typeface="Arial" panose="020B0604020202020204" pitchFamily="34" charset="0"/>
              <a:buChar char="•"/>
            </a:pPr>
            <a:r>
              <a:rPr lang="en-US" dirty="0" err="1">
                <a:latin typeface="Times New Roman" panose="02020603050405020304" pitchFamily="18" charset="0"/>
                <a:ea typeface="Times New Roman" panose="02020603050405020304" pitchFamily="18" charset="0"/>
              </a:rPr>
              <a:t>Quá</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mô</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YOLO </a:t>
            </a:r>
            <a:r>
              <a:rPr lang="en-US" dirty="0" err="1">
                <a:latin typeface="Times New Roman" panose="02020603050405020304" pitchFamily="18" charset="0"/>
                <a:ea typeface="Times New Roman" panose="02020603050405020304" pitchFamily="18" charset="0"/>
              </a:rPr>
              <a:t>mất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rất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nhiều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thời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gian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khi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đó</a:t>
            </a:r>
            <a:r>
              <a:rPr lang="en-US" dirty="0">
                <a:latin typeface="Times New Roman" panose="02020603050405020304" pitchFamily="18" charset="0"/>
                <a:ea typeface="Times New Roman" panose="02020603050405020304" pitchFamily="18" charset="0"/>
              </a:rPr>
              <a:t> Google </a:t>
            </a:r>
            <a:r>
              <a:rPr lang="en-US" dirty="0" err="1">
                <a:latin typeface="Times New Roman" panose="02020603050405020304" pitchFamily="18" charset="0"/>
                <a:ea typeface="Times New Roman" panose="02020603050405020304" pitchFamily="18" charset="0"/>
              </a:rPr>
              <a:t>colab</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sẽ</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chỉ</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phép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6 </a:t>
            </a:r>
            <a:r>
              <a:rPr lang="en-US" dirty="0" err="1">
                <a:latin typeface="Times New Roman" panose="02020603050405020304" pitchFamily="18" charset="0"/>
                <a:ea typeface="Times New Roman" panose="02020603050405020304" pitchFamily="18" charset="0"/>
              </a:rPr>
              <a:t>giờ</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liên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tục</a:t>
            </a:r>
            <a:r>
              <a:rPr lang="en-US" dirty="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285750" indent="-285750" algn="just">
              <a:spcAft>
                <a:spcPts val="1200"/>
              </a:spcAft>
              <a:buFont typeface="Arial" panose="020B0604020202020204" pitchFamily="34" charset="0"/>
              <a:buChar char="•"/>
            </a:pPr>
            <a:r>
              <a:rPr lang="en-US" dirty="0" err="1">
                <a:latin typeface="Times New Roman" panose="02020603050405020304" pitchFamily="18" charset="0"/>
                <a:ea typeface="Times New Roman" panose="02020603050405020304" pitchFamily="18" charset="0"/>
              </a:rPr>
              <a:t>Hãy</a:t>
            </a:r>
            <a:r>
              <a:rPr lang="en-US" dirty="0">
                <a:latin typeface="Times New Roman" panose="02020603050405020304" pitchFamily="18" charset="0"/>
                <a:ea typeface="Times New Roman" panose="02020603050405020304" pitchFamily="18" charset="0"/>
              </a:rPr>
              <a:t> save log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quá</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vẽ</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biểu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đồ</a:t>
            </a:r>
            <a:r>
              <a:rPr lang="en-US" dirty="0">
                <a:latin typeface="Times New Roman" panose="02020603050405020304" pitchFamily="18" charset="0"/>
                <a:ea typeface="Times New Roman" panose="02020603050405020304" pitchFamily="18" charset="0"/>
              </a:rPr>
              <a:t> loss function. </a:t>
            </a:r>
            <a:r>
              <a:rPr lang="en-US" dirty="0" err="1">
                <a:latin typeface="Times New Roman" panose="02020603050405020304" pitchFamily="18" charset="0"/>
                <a:ea typeface="Times New Roman" panose="02020603050405020304" pitchFamily="18" charset="0"/>
              </a:rPr>
              <a:t>Biểu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đồ</a:t>
            </a:r>
            <a:r>
              <a:rPr lang="en-US" dirty="0">
                <a:latin typeface="Times New Roman" panose="02020603050405020304" pitchFamily="18" charset="0"/>
                <a:ea typeface="Times New Roman" panose="02020603050405020304" pitchFamily="18" charset="0"/>
              </a:rPr>
              <a:t> loss function </a:t>
            </a:r>
            <a:r>
              <a:rPr lang="en-US" dirty="0" err="1">
                <a:latin typeface="Times New Roman" panose="02020603050405020304" pitchFamily="18" charset="0"/>
                <a:ea typeface="Times New Roman" panose="02020603050405020304" pitchFamily="18" charset="0"/>
              </a:rPr>
              <a:t>cho</a:t>
            </a:r>
            <a:r>
              <a:rPr lang="en-US" dirty="0">
                <a:latin typeface="Times New Roman" panose="02020603050405020304" pitchFamily="18" charset="0"/>
                <a:ea typeface="Times New Roman" panose="02020603050405020304" pitchFamily="18" charset="0"/>
              </a:rPr>
              <a:t> ta </a:t>
            </a:r>
            <a:r>
              <a:rPr lang="en-US" dirty="0" err="1">
                <a:latin typeface="Times New Roman" panose="02020603050405020304" pitchFamily="18" charset="0"/>
                <a:ea typeface="Times New Roman" panose="02020603050405020304" pitchFamily="18" charset="0"/>
              </a:rPr>
              <a:t>biết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quá</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trạng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thái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hội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tụ</a:t>
            </a:r>
            <a:r>
              <a:rPr lang="en-US" dirty="0">
                <a:latin typeface="Times New Roman" panose="02020603050405020304" pitchFamily="18" charset="0"/>
                <a:ea typeface="Times New Roman" panose="02020603050405020304" pitchFamily="18" charset="0"/>
              </a:rPr>
              <a:t> hay </a:t>
            </a:r>
            <a:r>
              <a:rPr lang="en-US" dirty="0" err="1">
                <a:latin typeface="Times New Roman" panose="02020603050405020304" pitchFamily="18" charset="0"/>
                <a:ea typeface="Times New Roman" panose="02020603050405020304" pitchFamily="18" charset="0"/>
              </a:rPr>
              <a:t>chưa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Có</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dừng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sớm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quá</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nếu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quan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sát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thấy</a:t>
            </a:r>
            <a:r>
              <a:rPr lang="en-US" dirty="0">
                <a:latin typeface="Times New Roman" panose="02020603050405020304" pitchFamily="18" charset="0"/>
                <a:ea typeface="Times New Roman" panose="02020603050405020304" pitchFamily="18" charset="0"/>
              </a:rPr>
              <a:t> loss function </a:t>
            </a:r>
            <a:r>
              <a:rPr lang="en-US" dirty="0" err="1">
                <a:latin typeface="Times New Roman" panose="02020603050405020304" pitchFamily="18" charset="0"/>
                <a:ea typeface="Times New Roman" panose="02020603050405020304" pitchFamily="18" charset="0"/>
              </a:rPr>
              <a:t>dường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như</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hội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tụ</a:t>
            </a:r>
            <a:endParaRPr lang="en-US" sz="1200" dirty="0">
              <a:latin typeface="Times New Roman" panose="02020603050405020304" pitchFamily="18" charset="0"/>
              <a:ea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110683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36"/>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sp>
        <p:nvSpPr>
          <p:cNvPr id="365" name="Google Shape;365;p36"/>
          <p:cNvSpPr txBox="1">
            <a:spLocks noGrp="1"/>
          </p:cNvSpPr>
          <p:nvPr>
            <p:ph type="ctrTitle" idx="4294967295"/>
          </p:nvPr>
        </p:nvSpPr>
        <p:spPr>
          <a:xfrm>
            <a:off x="1628048" y="1905164"/>
            <a:ext cx="7245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rgbClr val="FFB000"/>
                </a:solidFill>
              </a:rPr>
              <a:t>XIN CẢM ƠN MỌI NGƯỜI ĐÃ LẮNG NGHE</a:t>
            </a:r>
            <a:endParaRPr sz="3200" dirty="0">
              <a:solidFill>
                <a:srgbClr val="FFB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Tổng</a:t>
            </a:r>
            <a:r>
              <a:rPr lang="en-US" dirty="0"/>
              <a:t> Quan </a:t>
            </a:r>
            <a:r>
              <a:rPr lang="en-US" dirty="0" err="1"/>
              <a:t>Về</a:t>
            </a:r>
            <a:r>
              <a:rPr lang="en-US" dirty="0"/>
              <a:t> </a:t>
            </a:r>
            <a:r>
              <a:rPr lang="en-US" dirty="0" err="1"/>
              <a:t>Mô</a:t>
            </a:r>
            <a:r>
              <a:rPr lang="en-US" dirty="0"/>
              <a:t> </a:t>
            </a:r>
            <a:r>
              <a:rPr lang="en-US" dirty="0" err="1"/>
              <a:t>Hình</a:t>
            </a:r>
            <a:r>
              <a:rPr lang="en-US" dirty="0"/>
              <a:t> YOLO</a:t>
            </a:r>
          </a:p>
        </p:txBody>
      </p:sp>
      <p:sp>
        <p:nvSpPr>
          <p:cNvPr id="111" name="Google Shape;111;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2" name="Picture 1"/>
          <p:cNvPicPr>
            <a:picLocks noChangeAspect="1"/>
          </p:cNvPicPr>
          <p:nvPr/>
        </p:nvPicPr>
        <p:blipFill>
          <a:blip r:embed="rId4"/>
          <a:stretch>
            <a:fillRect/>
          </a:stretch>
        </p:blipFill>
        <p:spPr>
          <a:xfrm>
            <a:off x="4987636" y="1349141"/>
            <a:ext cx="3654395" cy="2938500"/>
          </a:xfrm>
          <a:prstGeom prst="rect">
            <a:avLst/>
          </a:prstGeom>
        </p:spPr>
      </p:pic>
      <p:sp>
        <p:nvSpPr>
          <p:cNvPr id="3" name="TextBox 2"/>
          <p:cNvSpPr txBox="1"/>
          <p:nvPr/>
        </p:nvSpPr>
        <p:spPr>
          <a:xfrm>
            <a:off x="1558636" y="1484223"/>
            <a:ext cx="3429000" cy="1815882"/>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YOLO</a:t>
            </a:r>
            <a:r>
              <a:rPr lang="en-US" sz="1600" dirty="0">
                <a:latin typeface="Times New Roman" panose="02020603050405020304" pitchFamily="18" charset="0"/>
                <a:cs typeface="Times New Roman" panose="02020603050405020304" pitchFamily="18" charset="0"/>
              </a:rPr>
              <a:t> (YOU ONLY LOOK ONCE)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đại</a:t>
            </a:r>
            <a:r>
              <a:rPr lang="en-US" sz="1600" dirty="0">
                <a:latin typeface="Times New Roman" panose="02020603050405020304" pitchFamily="18" charset="0"/>
                <a:cs typeface="Times New Roman" panose="02020603050405020304" pitchFamily="18" charset="0"/>
              </a:rPr>
              <a:t>. </a:t>
            </a:r>
          </a:p>
          <a:p>
            <a:r>
              <a:rPr lang="en-US" sz="1600" dirty="0" err="1">
                <a:latin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nền</a:t>
            </a:r>
            <a:r>
              <a:rPr lang="en-US" sz="1600" dirty="0">
                <a:latin typeface="Times New Roman" panose="02020603050405020304" pitchFamily="18" charset="0"/>
                <a:cs typeface="Times New Roman" panose="02020603050405020304" pitchFamily="18" charset="0"/>
              </a:rPr>
              <a:t> VGA Card Pascal Titan X, </a:t>
            </a:r>
            <a:r>
              <a:rPr lang="en-US" sz="1600" dirty="0" err="1">
                <a:latin typeface="Times New Roman" panose="02020603050405020304" pitchFamily="18" charset="0"/>
                <a:cs typeface="Times New Roman" panose="02020603050405020304" pitchFamily="18" charset="0"/>
              </a:rPr>
              <a:t>nó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ảnh</a:t>
            </a:r>
            <a:r>
              <a:rPr lang="en-US" sz="1600" dirty="0">
                <a:latin typeface="Times New Roman" panose="02020603050405020304" pitchFamily="18" charset="0"/>
                <a:cs typeface="Times New Roman" panose="02020603050405020304" pitchFamily="18" charset="0"/>
              </a:rPr>
              <a:t> ở 30 FPS (Frames Per Second)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57,9% </a:t>
            </a:r>
          </a:p>
          <a:p>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Mạng</a:t>
            </a:r>
            <a:r>
              <a:rPr lang="en-US" dirty="0"/>
              <a:t> YOLO</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4" name="TextBox 3"/>
          <p:cNvSpPr txBox="1"/>
          <p:nvPr/>
        </p:nvSpPr>
        <p:spPr>
          <a:xfrm>
            <a:off x="1257298" y="1200175"/>
            <a:ext cx="7493101" cy="1077218"/>
          </a:xfrm>
          <a:prstGeom prst="rect">
            <a:avLst/>
          </a:prstGeom>
          <a:noFill/>
        </p:spPr>
        <p:txBody>
          <a:bodyPr wrap="square" rtlCol="0">
            <a:spAutoFit/>
          </a:bodyPr>
          <a:lstStyle/>
          <a:p>
            <a:r>
              <a:rPr lang="vi-VN" sz="1600" dirty="0">
                <a:latin typeface="+mj-lt"/>
              </a:rPr>
              <a:t>YOLO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mj-lt"/>
              </a:rPr>
              <a:t> </a:t>
            </a:r>
            <a:r>
              <a:rPr lang="vi-VN" sz="1600" dirty="0">
                <a:latin typeface="+mj-lt"/>
              </a:rPr>
              <a:t>cho việc phát hiện, nhận dạng, phân loại đối tượng. YOLO được tạo ra từ việc kết hợp giữa các convolutional layers và connected layers. Trong đóp các convolutional layers sẽ trích xuất ra các feature Của ảnh, còn full-connected layers sẽ dự đoán ra xác suất đó và tọa độ của đối tượng.</a:t>
            </a:r>
            <a:endParaRPr lang="en-US" sz="1600"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98" y="2277393"/>
            <a:ext cx="7493101" cy="2839122"/>
          </a:xfrm>
          <a:prstGeom prst="rect">
            <a:avLst/>
          </a:prstGeom>
        </p:spPr>
      </p:pic>
    </p:spTree>
    <p:extLst>
      <p:ext uri="{BB962C8B-B14F-4D97-AF65-F5344CB8AC3E}">
        <p14:creationId xmlns:p14="http://schemas.microsoft.com/office/powerpoint/2010/main" val="416783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556331" y="1349141"/>
            <a:ext cx="7085700" cy="3400684"/>
          </a:xfrm>
        </p:spPr>
        <p:txBody>
          <a:bodyPr/>
          <a:lstStyle/>
          <a:p>
            <a:pPr>
              <a:buClr>
                <a:schemeClr val="tx1"/>
              </a:buClr>
              <a:buFont typeface="Arial" panose="020B0604020202020204" pitchFamily="34" charset="0"/>
              <a:buChar char="•"/>
            </a:pPr>
            <a:r>
              <a:rPr lang="vi-VN" sz="1600" dirty="0">
                <a:latin typeface="Times New Roman" panose="02020603050405020304" pitchFamily="18" charset="0"/>
                <a:cs typeface="Times New Roman" panose="02020603050405020304" pitchFamily="18" charset="0"/>
              </a:rPr>
              <a:t>YOLO</a:t>
            </a:r>
            <a:r>
              <a:rPr lang="en-US" sz="1600" dirty="0">
                <a:latin typeface="Times New Roman" panose="02020603050405020304" pitchFamily="18" charset="0"/>
                <a:cs typeface="Times New Roman" panose="02020603050405020304" pitchFamily="18" charset="0"/>
              </a:rPr>
              <a:t> 1</a:t>
            </a:r>
            <a:r>
              <a:rPr lang="vi-VN" sz="1600" dirty="0">
                <a:latin typeface="Times New Roman" panose="02020603050405020304" pitchFamily="18" charset="0"/>
                <a:cs typeface="Times New Roman" panose="02020603050405020304" pitchFamily="18" charset="0"/>
              </a:rPr>
              <a:t> có 24 lớp convolutional layers, tiếp theo là 2 lớp fully connected (FC). </a:t>
            </a:r>
            <a:endParaRPr lang="en-US" sz="1600" dirty="0">
              <a:latin typeface="Times New Roman" panose="02020603050405020304" pitchFamily="18" charset="0"/>
              <a:cs typeface="Times New Roman" panose="02020603050405020304" pitchFamily="18" charset="0"/>
            </a:endParaRPr>
          </a:p>
          <a:p>
            <a:pPr>
              <a:buClr>
                <a:schemeClr val="tx1"/>
              </a:buClr>
              <a:buFont typeface="Arial" panose="020B0604020202020204" pitchFamily="34" charset="0"/>
              <a:buChar char="•"/>
            </a:pPr>
            <a:r>
              <a:rPr lang="vi-VN" sz="1600" dirty="0">
                <a:latin typeface="Times New Roman" panose="02020603050405020304" pitchFamily="18" charset="0"/>
                <a:cs typeface="Times New Roman" panose="02020603050405020304" pitchFamily="18" charset="0"/>
              </a:rPr>
              <a:t>Một số lớp convolutional layers được sử dụng xen kẽ các lớp reduction layers 1x1</a:t>
            </a:r>
            <a:r>
              <a:rPr lang="en-US" sz="1600" dirty="0">
                <a:latin typeface="Times New Roman" panose="02020603050405020304" pitchFamily="18" charset="0"/>
                <a:cs typeface="Times New Roman" panose="02020603050405020304" pitchFamily="18" charset="0"/>
              </a:rPr>
              <a:t>x K</a:t>
            </a:r>
            <a:r>
              <a:rPr lang="vi-VN" sz="1600" dirty="0">
                <a:latin typeface="Times New Roman" panose="02020603050405020304" pitchFamily="18" charset="0"/>
                <a:cs typeface="Times New Roman" panose="02020603050405020304" pitchFamily="18" charset="0"/>
              </a:rPr>
              <a:t> để giảm độ sâu của </a:t>
            </a:r>
            <a:r>
              <a:rPr lang="en-US" sz="1600" dirty="0" err="1">
                <a:latin typeface="Times New Roman" panose="02020603050405020304" pitchFamily="18" charset="0"/>
                <a:cs typeface="Times New Roman" panose="02020603050405020304" pitchFamily="18" charset="0"/>
              </a:rPr>
              <a:t>khối</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features maps.</a:t>
            </a:r>
            <a:endParaRPr lang="en-US" sz="1600" dirty="0">
              <a:latin typeface="Times New Roman" panose="02020603050405020304" pitchFamily="18" charset="0"/>
              <a:cs typeface="Times New Roman" panose="02020603050405020304" pitchFamily="18" charset="0"/>
            </a:endParaRPr>
          </a:p>
          <a:p>
            <a:pPr>
              <a:buClr>
                <a:schemeClr val="tx1"/>
              </a:buClr>
              <a:buFont typeface="Arial" panose="020B0604020202020204" pitchFamily="34" charset="0"/>
              <a:buChar char="•"/>
            </a:pPr>
            <a:r>
              <a:rPr lang="vi-VN" sz="1600" dirty="0">
                <a:latin typeface="Times New Roman" panose="02020603050405020304" pitchFamily="18" charset="0"/>
                <a:cs typeface="Times New Roman" panose="02020603050405020304" pitchFamily="18" charset="0"/>
              </a:rPr>
              <a:t> Đối với lớp tích chập Cuối cùng, nó xuất ra một tensor có hình dạng </a:t>
            </a:r>
            <a:r>
              <a:rPr lang="en-US" sz="1600" dirty="0">
                <a:latin typeface="Times New Roman" panose="02020603050405020304" pitchFamily="18" charset="0"/>
                <a:cs typeface="Times New Roman" panose="02020603050405020304" pitchFamily="18" charset="0"/>
              </a:rPr>
              <a:t>(</a:t>
            </a:r>
            <a:r>
              <a:rPr lang="vi-VN" sz="1600" dirty="0">
                <a:latin typeface="Times New Roman" panose="02020603050405020304" pitchFamily="18" charset="0"/>
                <a:cs typeface="Times New Roman" panose="02020603050405020304" pitchFamily="18" charset="0"/>
              </a:rPr>
              <a:t>7</a:t>
            </a:r>
            <a:r>
              <a:rPr lang="en-US" sz="1600" dirty="0">
                <a:latin typeface="Times New Roman" panose="02020603050405020304" pitchFamily="18" charset="0"/>
                <a:cs typeface="Times New Roman" panose="02020603050405020304" pitchFamily="18" charset="0"/>
              </a:rPr>
              <a:t>x</a:t>
            </a:r>
            <a:r>
              <a:rPr lang="vi-VN" sz="1600" dirty="0">
                <a:latin typeface="Times New Roman" panose="02020603050405020304" pitchFamily="18" charset="0"/>
                <a:cs typeface="Times New Roman" panose="02020603050405020304" pitchFamily="18" charset="0"/>
              </a:rPr>
              <a:t>7</a:t>
            </a:r>
            <a:r>
              <a:rPr lang="en-US" sz="1600" dirty="0">
                <a:latin typeface="Times New Roman" panose="02020603050405020304" pitchFamily="18" charset="0"/>
                <a:cs typeface="Times New Roman" panose="02020603050405020304" pitchFamily="18" charset="0"/>
              </a:rPr>
              <a:t>x</a:t>
            </a:r>
            <a:r>
              <a:rPr lang="vi-VN" sz="1600" dirty="0">
                <a:latin typeface="Times New Roman" panose="02020603050405020304" pitchFamily="18" charset="0"/>
                <a:cs typeface="Times New Roman" panose="02020603050405020304" pitchFamily="18" charset="0"/>
              </a:rPr>
              <a:t>1024). Tensor sau đó được làm phẳng. </a:t>
            </a:r>
            <a:endParaRPr lang="en-US" sz="1600" dirty="0">
              <a:latin typeface="Times New Roman" panose="02020603050405020304" pitchFamily="18" charset="0"/>
              <a:cs typeface="Times New Roman" panose="02020603050405020304" pitchFamily="18" charset="0"/>
            </a:endParaRPr>
          </a:p>
          <a:p>
            <a:pPr>
              <a:buClr>
                <a:schemeClr val="tx1"/>
              </a:buClr>
              <a:buFont typeface="Arial" panose="020B0604020202020204" pitchFamily="34" charset="0"/>
              <a:buChar char="•"/>
            </a:pPr>
            <a:r>
              <a:rPr lang="vi-VN" sz="1600" dirty="0">
                <a:latin typeface="Times New Roman" panose="02020603050405020304" pitchFamily="18" charset="0"/>
                <a:cs typeface="Times New Roman" panose="02020603050405020304" pitchFamily="18" charset="0"/>
              </a:rPr>
              <a:t>Sử dụng 2 lớp fully connected như một dạng hồi quy tuyến tính, sau đó định hình lại thành (7</a:t>
            </a:r>
            <a:r>
              <a:rPr lang="en-US" sz="1600" dirty="0">
                <a:latin typeface="Times New Roman" panose="02020603050405020304" pitchFamily="18" charset="0"/>
                <a:cs typeface="Times New Roman" panose="02020603050405020304" pitchFamily="18" charset="0"/>
              </a:rPr>
              <a:t>x</a:t>
            </a:r>
            <a:r>
              <a:rPr lang="vi-VN" sz="1600" dirty="0">
                <a:latin typeface="Times New Roman" panose="02020603050405020304" pitchFamily="18" charset="0"/>
                <a:cs typeface="Times New Roman" panose="02020603050405020304" pitchFamily="18" charset="0"/>
              </a:rPr>
              <a:t>7</a:t>
            </a:r>
            <a:r>
              <a:rPr lang="en-US" sz="1600" dirty="0">
                <a:latin typeface="Times New Roman" panose="02020603050405020304" pitchFamily="18" charset="0"/>
                <a:cs typeface="Times New Roman" panose="02020603050405020304" pitchFamily="18" charset="0"/>
              </a:rPr>
              <a:t>x</a:t>
            </a:r>
            <a:r>
              <a:rPr lang="vi-VN" sz="1600" dirty="0">
                <a:latin typeface="Times New Roman" panose="02020603050405020304" pitchFamily="18" charset="0"/>
                <a:cs typeface="Times New Roman" panose="02020603050405020304" pitchFamily="18" charset="0"/>
              </a:rPr>
              <a:t>30) </a:t>
            </a:r>
            <a:r>
              <a:rPr lang="en-US" sz="1600" dirty="0" err="1">
                <a:latin typeface="Times New Roman" panose="02020603050405020304" pitchFamily="18" charset="0"/>
                <a:cs typeface="Times New Roman" panose="02020603050405020304" pitchFamily="18" charset="0"/>
              </a:rPr>
              <a:t>và</a:t>
            </a:r>
            <a:r>
              <a:rPr lang="vi-VN" sz="1600" dirty="0">
                <a:latin typeface="Times New Roman" panose="02020603050405020304" pitchFamily="18" charset="0"/>
                <a:cs typeface="Times New Roman" panose="02020603050405020304" pitchFamily="18" charset="0"/>
              </a:rPr>
              <a:t> dự đoán 2 boundary box cho mỗi </a:t>
            </a:r>
            <a:r>
              <a:rPr lang="en-US" sz="1600" dirty="0">
                <a:latin typeface="Times New Roman" panose="02020603050405020304" pitchFamily="18" charset="0"/>
                <a:cs typeface="Times New Roman" panose="02020603050405020304" pitchFamily="18" charset="0"/>
              </a:rPr>
              <a:t>cell</a:t>
            </a:r>
            <a:r>
              <a:rPr lang="vi-VN"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4" name="TextBox 3"/>
          <p:cNvSpPr txBox="1"/>
          <p:nvPr/>
        </p:nvSpPr>
        <p:spPr>
          <a:xfrm>
            <a:off x="849750" y="535214"/>
            <a:ext cx="7574973" cy="523220"/>
          </a:xfrm>
          <a:prstGeom prst="rect">
            <a:avLst/>
          </a:prstGeom>
          <a:noFill/>
        </p:spPr>
        <p:txBody>
          <a:bodyPr wrap="square" rtlCol="0">
            <a:spAutoFit/>
          </a:bodyPr>
          <a:lstStyle/>
          <a:p>
            <a:r>
              <a:rPr lang="en-US" sz="2800" b="1" dirty="0" err="1">
                <a:solidFill>
                  <a:schemeClr val="bg1"/>
                </a:solidFill>
                <a:latin typeface="Times New Roman" panose="02020603050405020304" pitchFamily="18" charset="0"/>
                <a:cs typeface="Times New Roman" panose="02020603050405020304" pitchFamily="18" charset="0"/>
              </a:rPr>
              <a:t>Cách</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Thức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Hoạt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Động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Mô</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Hình</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Mạng</a:t>
            </a:r>
            <a:r>
              <a:rPr lang="en-US" sz="2800" b="1" dirty="0">
                <a:solidFill>
                  <a:schemeClr val="bg1"/>
                </a:solidFill>
                <a:latin typeface="Times New Roman" panose="02020603050405020304" pitchFamily="18" charset="0"/>
                <a:cs typeface="Times New Roman" panose="02020603050405020304" pitchFamily="18" charset="0"/>
              </a:rPr>
              <a:t> YOLO</a:t>
            </a:r>
          </a:p>
        </p:txBody>
      </p:sp>
    </p:spTree>
    <p:extLst>
      <p:ext uri="{BB962C8B-B14F-4D97-AF65-F5344CB8AC3E}">
        <p14:creationId xmlns:p14="http://schemas.microsoft.com/office/powerpoint/2010/main" val="1594178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p:txBody>
          <a:bodyPr/>
          <a:lstStyle/>
          <a:p>
            <a:pPr lvl="0"/>
            <a:r>
              <a:rPr lang="en-US"/>
              <a:t>GRID CELL</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0209" y="1200175"/>
            <a:ext cx="3961967" cy="3558861"/>
          </a:xfrm>
          <a:prstGeom prst="rect">
            <a:avLst/>
          </a:prstGeom>
        </p:spPr>
      </p:pic>
      <p:sp>
        <p:nvSpPr>
          <p:cNvPr id="3" name="TextBox 2"/>
          <p:cNvSpPr txBox="1"/>
          <p:nvPr/>
        </p:nvSpPr>
        <p:spPr>
          <a:xfrm>
            <a:off x="1288473" y="1480731"/>
            <a:ext cx="3501736"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YOLO chia </a:t>
            </a:r>
            <a:r>
              <a:rPr lang="en-US" sz="1600" dirty="0" err="1">
                <a:latin typeface="Times New Roman" panose="02020603050405020304" pitchFamily="18" charset="0"/>
                <a:cs typeface="Times New Roman" panose="02020603050405020304" pitchFamily="18" charset="0"/>
              </a:rPr>
              <a:t>hình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ảnh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đầu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lưới</a:t>
            </a:r>
            <a:r>
              <a:rPr lang="en-US" sz="1600" dirty="0">
                <a:latin typeface="Times New Roman" panose="02020603050405020304" pitchFamily="18" charset="0"/>
                <a:cs typeface="Times New Roman" panose="02020603050405020304" pitchFamily="18" charset="0"/>
              </a:rPr>
              <a:t>     S x S. </a:t>
            </a:r>
            <a:r>
              <a:rPr lang="en-US" sz="1600" dirty="0" err="1">
                <a:latin typeface="Times New Roman" panose="02020603050405020304" pitchFamily="18" charset="0"/>
                <a:cs typeface="Times New Roman" panose="02020603050405020304" pitchFamily="18" charset="0"/>
              </a:rPr>
              <a:t>Mỗi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lưới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chỉ</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tượng</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0" name="Title 9"/>
          <p:cNvSpPr>
            <a:spLocks noGrp="1"/>
          </p:cNvSpPr>
          <p:nvPr>
            <p:ph type="title"/>
          </p:nvPr>
        </p:nvSpPr>
        <p:spPr/>
        <p:txBody>
          <a:bodyPr/>
          <a:lstStyle/>
          <a:p>
            <a:r>
              <a:rPr lang="en-US"/>
              <a:t>GRID CELL</a:t>
            </a:r>
          </a:p>
        </p:txBody>
      </p:sp>
      <p:sp>
        <p:nvSpPr>
          <p:cNvPr id="11" name="Text Placeholder 10"/>
          <p:cNvSpPr>
            <a:spLocks noGrp="1"/>
          </p:cNvSpPr>
          <p:nvPr>
            <p:ph type="body" idx="1"/>
          </p:nvPr>
        </p:nvSpPr>
        <p:spPr/>
        <p:txBody>
          <a:bodyPr/>
          <a:lstStyle/>
          <a:p>
            <a:pPr algn="just"/>
            <a:r>
              <a:rPr lang="en-US" sz="1600" dirty="0" err="1">
                <a:latin typeface="Times New Roman" panose="02020603050405020304" pitchFamily="18" charset="0"/>
                <a:cs typeface="Times New Roman" panose="02020603050405020304" pitchFamily="18" charset="0"/>
              </a:rPr>
              <a:t>Mỗi</a:t>
            </a:r>
            <a:r>
              <a:rPr lang="en-US" sz="1600" dirty="0">
                <a:latin typeface="Times New Roman" panose="02020603050405020304" pitchFamily="18" charset="0"/>
                <a:cs typeface="Times New Roman" panose="02020603050405020304" pitchFamily="18" charset="0"/>
              </a:rPr>
              <a:t> Grid Cell </a:t>
            </a:r>
            <a:r>
              <a:rPr lang="en-US" sz="1600" dirty="0" err="1">
                <a:latin typeface="Times New Roman" panose="02020603050405020304" pitchFamily="18" charset="0"/>
                <a:cs typeface="Times New Roman" panose="02020603050405020304" pitchFamily="18" charset="0"/>
              </a:rPr>
              <a:t>dự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boundary boxes.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Grid Cell </a:t>
            </a:r>
            <a:r>
              <a:rPr lang="en-US" sz="1600" dirty="0" err="1">
                <a:latin typeface="Times New Roman" panose="02020603050405020304" pitchFamily="18" charset="0"/>
                <a:cs typeface="Times New Roman" panose="02020603050405020304" pitchFamily="18" charset="0"/>
              </a:rPr>
              <a:t>màu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ra </a:t>
            </a:r>
            <a:r>
              <a:rPr lang="en-US" sz="1600" dirty="0" err="1">
                <a:latin typeface="Times New Roman" panose="02020603050405020304" pitchFamily="18" charset="0"/>
                <a:cs typeface="Times New Roman" panose="02020603050405020304" pitchFamily="18" charset="0"/>
              </a:rPr>
              <a:t>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đoán</a:t>
            </a:r>
            <a:r>
              <a:rPr lang="en-US" sz="1600" dirty="0">
                <a:latin typeface="Times New Roman" panose="02020603050405020304" pitchFamily="18" charset="0"/>
                <a:cs typeface="Times New Roman" panose="02020603050405020304" pitchFamily="18" charset="0"/>
              </a:rPr>
              <a:t> boundary boxes (box </a:t>
            </a:r>
            <a:r>
              <a:rPr lang="en-US" sz="1600" dirty="0" err="1">
                <a:latin typeface="Times New Roman" panose="02020603050405020304" pitchFamily="18" charset="0"/>
                <a:cs typeface="Times New Roman" panose="02020603050405020304" pitchFamily="18" charset="0"/>
              </a:rPr>
              <a:t>màu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xanh</a:t>
            </a:r>
            <a:r>
              <a:rPr lang="en-US" sz="1600" dirty="0">
                <a:latin typeface="Times New Roman" panose="02020603050405020304" pitchFamily="18" charset="0"/>
                <a:cs typeface="Times New Roman" panose="02020603050405020304" pitchFamily="18" charset="0"/>
              </a:rPr>
              <a:t> lam)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người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endParaRPr lang="en-US" sz="1600" dirty="0">
              <a:latin typeface="Times New Roman" panose="02020603050405020304" pitchFamily="18" charset="0"/>
              <a:cs typeface="Times New Roman" panose="02020603050405020304" pitchFamily="18" charset="0"/>
            </a:endParaRPr>
          </a:p>
        </p:txBody>
      </p:sp>
      <p:sp>
        <p:nvSpPr>
          <p:cNvPr id="123" name="Google Shape;123;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337" y="0"/>
            <a:ext cx="4468091" cy="5143500"/>
          </a:xfrm>
          <a:prstGeom prst="rect">
            <a:avLst/>
          </a:prstGeom>
        </p:spPr>
      </p:pic>
    </p:spTree>
  </p:cSld>
  <p:clrMapOvr>
    <a:masterClrMapping/>
  </p:clrMapOvr>
</p:sld>
</file>

<file path=ppt/theme/theme1.xml><?xml version="1.0" encoding="utf-8"?>
<a:theme xmlns:a="http://schemas.openxmlformats.org/drawingml/2006/main" name="Bass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TotalTime>
  <Words>3684</Words>
  <Application>Microsoft Office PowerPoint</Application>
  <PresentationFormat>On-screen Show (16:9)</PresentationFormat>
  <Paragraphs>323</Paragraphs>
  <Slides>49</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Symbol</vt:lpstr>
      <vt:lpstr>Wingdings</vt:lpstr>
      <vt:lpstr>Times New Roman</vt:lpstr>
      <vt:lpstr>Barlow</vt:lpstr>
      <vt:lpstr>Bahnschrift</vt:lpstr>
      <vt:lpstr>Consolas</vt:lpstr>
      <vt:lpstr>Cambria Math</vt:lpstr>
      <vt:lpstr>Helvetica</vt:lpstr>
      <vt:lpstr>Basset template</vt:lpstr>
      <vt:lpstr>Kính Chào Quý Thầy Cô Và Các Bạn</vt:lpstr>
      <vt:lpstr>  Môn Học: Tính Toán Mềm Giảng Viên: TS.Vũ Việt Thắng Nhóm: 8 Thành Viên: Nguyễn Duy Quang    Trần Thọ Bằng    Trần Cao Duy    Không Quang Hà    Ngô Minh Khuê  </vt:lpstr>
      <vt:lpstr>Phần Mở Đầu</vt:lpstr>
      <vt:lpstr>TỔNG QUAN ĐỀ TÀI</vt:lpstr>
      <vt:lpstr>Giới Thiệu Tổng Quan Về Mô Hình YOLO</vt:lpstr>
      <vt:lpstr>Mô Hình Mạng YOLO</vt:lpstr>
      <vt:lpstr>PowerPoint Presentation</vt:lpstr>
      <vt:lpstr>GRID CELL</vt:lpstr>
      <vt:lpstr>GRID CELL</vt:lpstr>
      <vt:lpstr>GRID CELL</vt:lpstr>
      <vt:lpstr>GRID CELL</vt:lpstr>
      <vt:lpstr>PowerPoint Presentation</vt:lpstr>
      <vt:lpstr>LOSS FUNCTION</vt:lpstr>
      <vt:lpstr>CLASSIFYCATION LOSS </vt:lpstr>
      <vt:lpstr>LOCALIZATION LOSS</vt:lpstr>
      <vt:lpstr>LOCALIZATION LOSS</vt:lpstr>
      <vt:lpstr>CONFIDENCE LOSS</vt:lpstr>
      <vt:lpstr>TOTAL LOSS</vt:lpstr>
      <vt:lpstr>Cấu Trúc Mạng YOLO V2</vt:lpstr>
      <vt:lpstr>Cấu Trúc Mạng YOLOv2</vt:lpstr>
      <vt:lpstr>Cấu Trúc Mạng YOLOv2</vt:lpstr>
      <vt:lpstr>Cấu trúc mạng YOLOv2</vt:lpstr>
      <vt:lpstr>Cấu trúc mạng YOLOv2</vt:lpstr>
      <vt:lpstr>Cấu Trúc Mạng YOLOv2</vt:lpstr>
      <vt:lpstr>Cấu Trúc Mạng YOLOv2</vt:lpstr>
      <vt:lpstr>Cấu Trúc Mạng YOLOv2</vt:lpstr>
      <vt:lpstr>YOLOV3</vt:lpstr>
      <vt:lpstr>YOLOV3</vt:lpstr>
      <vt:lpstr>YOLOV3</vt:lpstr>
      <vt:lpstr>YOLOV3</vt:lpstr>
      <vt:lpstr>ĐÁNH GIÁ KẾT QUẢ THỰC NGHIỆM</vt:lpstr>
      <vt:lpstr>Mô Tả Bộ Dữ Liệu</vt:lpstr>
      <vt:lpstr>MÔ TẢ BỘ DỮ LIỆU</vt:lpstr>
      <vt:lpstr>PowerPoint Presentation</vt:lpstr>
      <vt:lpstr>MÔ TẢ BỘ DỮ LIỆU </vt:lpstr>
      <vt:lpstr>PowerPoint Presentation</vt:lpstr>
      <vt:lpstr> MÔ TẢ THỰC NGHIỆM </vt:lpstr>
      <vt:lpstr> MÔ TẢ THỰC NGHIỆM </vt:lpstr>
      <vt:lpstr> MÔ TẢ THỰC NGHIỆM </vt:lpstr>
      <vt:lpstr> MÔ TẢ THỰC NGHIỆM </vt:lpstr>
      <vt:lpstr> MÔ TẢ THỰC NGHIỆM </vt:lpstr>
      <vt:lpstr> MÔ TẢ THỰC NGHIỆM </vt:lpstr>
      <vt:lpstr> MÔ TẢ THỰC NGHIỆM </vt:lpstr>
      <vt:lpstr> MÔ TẢ THỰC NGHIỆM </vt:lpstr>
      <vt:lpstr> MÔ TẢ THỰC NGHIỆM </vt:lpstr>
      <vt:lpstr>KẾT QUẢ THỰC NGHIỆM</vt:lpstr>
      <vt:lpstr>KẾT QUẢ THỰC NGHIỆM</vt:lpstr>
      <vt:lpstr>NHẬN XÉT</vt:lpstr>
      <vt:lpstr>XIN CẢM ƠN MỌI NGƯỜI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Kính Chào Quý Thầy Cô Và Các Bạn</dc:title>
  <cp:lastModifiedBy>quang nguyen duy</cp:lastModifiedBy>
  <cp:revision>202</cp:revision>
  <dcterms:modified xsi:type="dcterms:W3CDTF">2021-12-25T13:36:45Z</dcterms:modified>
</cp:coreProperties>
</file>